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0" r:id="rId1"/>
  </p:sldMasterIdLst>
  <p:notesMasterIdLst>
    <p:notesMasterId r:id="rId2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g2a157381d75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9" name="Google Shape;759;g2a157381d75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g2a157381d75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4" name="Google Shape;774;g2a157381d75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g2a157381d75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9" name="Google Shape;779;g2a157381d75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g26629a80ea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7" name="Google Shape;787;g26629a80ea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g2a157381d75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5" name="Google Shape;795;g2a157381d75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g2a608778f03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3" name="Google Shape;803;g2a608778f03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Google Shape;812;g2b0738178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" name="Google Shape;813;g2b0738178d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g2b0738178d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3" name="Google Shape;823;g2b0738178d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Google Shape;839;g2b0738178d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0" name="Google Shape;840;g2b0738178d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g2a608778f03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" name="Google Shape;857;g2a608778f03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2a608778f03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6" name="Google Shape;866;g2a608778f03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g2a608778f03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4" name="Google Shape;904;g2a608778f03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g2a608778f03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2" name="Google Shape;912;g2a608778f03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" name="Google Shape;920;g2a608778f03_0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1" name="Google Shape;921;g2a608778f03_0_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g2a608778f03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1" name="Google Shape;931;g2a608778f03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Google Shape;938;g2b0738178d5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9" name="Google Shape;939;g2b0738178d5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" name="Google Shape;947;g2a608778f03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8" name="Google Shape;948;g2a608778f03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g34cda42185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8" name="Google Shape;958;g34cda42185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Google Shape;963;g34cda42185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4" name="Google Shape;964;g34cda42185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g2a157381d75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0" name="Google Shape;970;g2a157381d75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11" Type="http://schemas.openxmlformats.org/officeDocument/2006/relationships/image" Target="../media/image17.png"/><Relationship Id="rId5" Type="http://schemas.openxmlformats.org/officeDocument/2006/relationships/image" Target="../media/image18.png"/><Relationship Id="rId10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3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8" name="Google Shape;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" name="Google Shape;7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" name="Google Shape;8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Google Shape;110;p13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3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4" name="Google Shape;114;p13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5" name="Google Shape;115;p13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6" name="Google Shape;116;p13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7" name="Google Shape;117;p13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0" name="Google Shape;120;p1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4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8" name="Google Shape;128;p14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9" name="Google Shape;129;p14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2" name="Google Shape;132;p1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5" name="Google Shape;135;p1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6" name="Google Shape;136;p15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7" name="Google Shape;137;p15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8" name="Google Shape;138;p15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0" name="Google Shape;140;p15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3" name="Google Shape;143;p15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9" name="Google Shape;149;p1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1" name="Google Shape;151;p16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4" name="Google Shape;154;p17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7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17"/>
          <p:cNvCxnSpPr>
            <a:endCxn id="15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9" name="Google Shape;15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17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58" name="Google Shape;15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7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7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" name="Google Shape;164;p17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8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8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2" name="Google Shape;172;p18"/>
          <p:cNvCxnSpPr>
            <a:endCxn id="17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3" name="Google Shape;173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8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6" name="Google Shape;176;p18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7" name="Google Shape;177;p18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78" name="Google Shape;178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0" name="Google Shape;180;p18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2" name="Google Shape;182;p18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9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9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2" name="Google Shape;192;p19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3" name="Google Shape;193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9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7" name="Google Shape;197;p19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19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9" name="Google Shape;199;p19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00" name="Google Shape;200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2" name="Google Shape;202;p19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" name="Google Shape;204;p19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0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09" name="Google Shape;209;p2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0" name="Google Shape;210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2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6" name="Google Shape;216;p2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" name="Google Shape;217;p2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8" name="Google Shape;21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3" name="Google Shape;223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4" name="Google Shape;224;p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5" name="Google Shape;225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2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0" name="Google Shape;230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1" name="Google Shape;231;p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2" name="Google Shape;23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5" name="Google Shape;235;p2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24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9" name="Google Shape;239;p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40" name="Google Shape;240;p2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1" name="Google Shape;241;p2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2" name="Google Shape;242;p2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3" name="Google Shape;243;p2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4" name="Google Shape;244;p2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8" name="Google Shape;248;p2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25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25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3" name="Google Shape;253;p2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4" name="Google Shape;254;p2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5" name="Google Shape;255;p2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6" name="Google Shape;256;p2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57" name="Google Shape;257;p2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6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1" name="Google Shape;261;p2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2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5" name="Google Shape;265;p2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66" name="Google Shape;266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67" name="Google Shape;267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8" name="Google Shape;268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9" name="Google Shape;269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0" name="Google Shape;270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4" name="Google Shape;274;p2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2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2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79" name="Google Shape;279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0" name="Google Shape;280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1" name="Google Shape;281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2" name="Google Shape;282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3" name="Google Shape;283;p2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2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2" name="Google Shape;312;p2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2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4" name="Google Shape;314;p29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5" name="Google Shape;315;p2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6" name="Google Shape;316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8" name="Google Shape;318;p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9" name="Google Shape;319;p29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0" name="Google Shape;320;p29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21" name="Google Shape;321;p2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2" name="Google Shape;322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3" name="Google Shape;323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4" name="Google Shape;324;p2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5" name="Google Shape;325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27" name="Google Shape;32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2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0" name="Google Shape;330;p2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7" name="Google Shape;337;p30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8" name="Google Shape;33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39" name="Google Shape;33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42" name="Google Shape;342;p30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3" name="Google Shape;343;p3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44" name="Google Shape;344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5" name="Google Shape;345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6" name="Google Shape;346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47" name="Google Shape;347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48" name="Google Shape;348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0" name="Google Shape;350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3" name="Google Shape;353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" name="Google Shape;355;p3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0" name="Google Shape;360;p3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1" name="Google Shape;361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2" name="Google Shape;362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4" name="Google Shape;364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5" name="Google Shape;365;p3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6" name="Google Shape;366;p3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67" name="Google Shape;367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68" name="Google Shape;36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9" name="Google Shape;36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1" name="Google Shape;371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3" name="Google Shape;37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6" name="Google Shape;376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3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81" name="Google Shape;381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3" name="Google Shape;383;p3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4" name="Google Shape;384;p32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5" name="Google Shape;385;p32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6" name="Google Shape;386;p32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87" name="Google Shape;387;p32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88" name="Google Shape;38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9" name="Google Shape;38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0" name="Google Shape;390;p32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1" name="Google Shape;39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2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4" name="Google Shape;394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00" name="Google Shape;40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2" name="Google Shape;402;p3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3" name="Google Shape;403;p33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4" name="Google Shape;404;p33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5" name="Google Shape;405;p33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06" name="Google Shape;406;p3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07" name="Google Shape;407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8" name="Google Shape;408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09" name="Google Shape;409;p3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0" name="Google Shape;410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3" name="Google Shape;413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416;p3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19" name="Google Shape;41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1" name="Google Shape;421;p3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3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3" name="Google Shape;423;p3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4" name="Google Shape;424;p3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25" name="Google Shape;425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6" name="Google Shape;426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7" name="Google Shape;427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8" name="Google Shape;428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29" name="Google Shape;429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2" name="Google Shape;432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3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38" name="Google Shape;43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0" name="Google Shape;440;p3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1" name="Google Shape;441;p3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2" name="Google Shape;442;p3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3" name="Google Shape;443;p3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44" name="Google Shape;444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5" name="Google Shape;445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6" name="Google Shape;446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7" name="Google Shape;447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48" name="Google Shape;448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1" name="Google Shape;451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3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36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57" name="Google Shape;457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9" name="Google Shape;459;p3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0" name="Google Shape;460;p36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1" name="Google Shape;461;p36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2" name="Google Shape;462;p36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3" name="Google Shape;463;p36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4" name="Google Shape;464;p36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5" name="Google Shape;46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6" name="Google Shape;46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7" name="Google Shape;467;p36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68" name="Google Shape;468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6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1" name="Google Shape;471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6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4" name="Google Shape;474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Google Shape;477;p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37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80" name="Google Shape;48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2" name="Google Shape;482;p3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3" name="Google Shape;483;p3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4" name="Google Shape;484;p37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5" name="Google Shape;485;p37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6" name="Google Shape;486;p37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87" name="Google Shape;487;p3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88" name="Google Shape;48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9" name="Google Shape;48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0" name="Google Shape;490;p3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1" name="Google Shape;49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4" name="Google Shape;49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97" name="Google Shape;497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Google Shape;500;p3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3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3" name="Google Shape;503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5" name="Google Shape;505;p3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6" name="Google Shape;506;p3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7" name="Google Shape;507;p3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8" name="Google Shape;508;p3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9" name="Google Shape;509;p3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10" name="Google Shape;510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1" name="Google Shape;51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2" name="Google Shape;51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3" name="Google Shape;513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4" name="Google Shape;51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17" name="Google Shape;51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0" name="Google Shape;520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Google Shape;523;p3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3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3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6" name="Google Shape;526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8" name="Google Shape;528;p3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9" name="Google Shape;529;p3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0" name="Google Shape;530;p3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1" name="Google Shape;531;p3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2" name="Google Shape;532;p3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33" name="Google Shape;533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4" name="Google Shape;53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5" name="Google Shape;53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6" name="Google Shape;536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37" name="Google Shape;53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0" name="Google Shape;54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3" name="Google Shape;543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7" name="Google Shape;547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4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49" name="Google Shape;549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1" name="Google Shape;551;p4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2" name="Google Shape;552;p40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3" name="Google Shape;553;p40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4" name="Google Shape;554;p40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55" name="Google Shape;555;p40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6" name="Google Shape;556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7" name="Google Shape;557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8" name="Google Shape;558;p40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59" name="Google Shape;559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0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2" name="Google Shape;562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4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7" name="Google Shape;567;p4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68" name="Google Shape;568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0" name="Google Shape;570;p4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1" name="Google Shape;571;p41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2" name="Google Shape;572;p41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3" name="Google Shape;573;p41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4" name="Google Shape;574;p4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5" name="Google Shape;575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6" name="Google Shape;576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7" name="Google Shape;577;p4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78" name="Google Shape;578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1" name="Google Shape;581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4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4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87" name="Google Shape;587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9" name="Google Shape;589;p4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0" name="Google Shape;590;p4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1" name="Google Shape;591;p4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2" name="Google Shape;592;p4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93" name="Google Shape;593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4" name="Google Shape;594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5" name="Google Shape;595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6" name="Google Shape;596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97" name="Google Shape;597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0" name="Google Shape;600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4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4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06" name="Google Shape;606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8" name="Google Shape;608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4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0" name="Google Shape;610;p4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1" name="Google Shape;611;p4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12" name="Google Shape;612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3" name="Google Shape;613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4" name="Google Shape;614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5" name="Google Shape;615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6" name="Google Shape;616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19" name="Google Shape;619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2" name="Google Shape;622;p4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4" name="Google Shape;624;p4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25" name="Google Shape;62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7" name="Google Shape;627;p4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9" name="Google Shape;629;p4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1" name="Google Shape;631;p4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2" name="Google Shape;632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4" name="Google Shape;634;p4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4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7" name="Google Shape;637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9" name="Google Shape;639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1" name="Google Shape;641;p4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" name="Google Shape;643;p4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4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6" name="Google Shape;646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8" name="Google Shape;648;p4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8" name="Google Shape;658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1" name="Google Shape;661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62" name="Google Shape;662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4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64" name="Google Shape;664;p4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6" name="Google Shape;666;p5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8" name="Google Shape;668;p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9" name="Google Shape;66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0" name="Google Shape;67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5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72" name="Google Shape;672;p5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4" name="Google Shape;674;p5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5" name="Google Shape;675;p5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6" name="Google Shape;676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77" name="Google Shape;677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8" name="Google Shape;67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80" name="Google Shape;680;p5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" name="Google Shape;690;p5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5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93" name="Google Shape;693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4" name="Google Shape;69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5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6" name="Google Shape;696;p5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Google Shape;698;p5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p5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1" name="Google Shape;70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2" name="Google Shape;70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3" name="Google Shape;703;p5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4" name="Google Shape;704;p5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" name="Google Shape;706;p5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5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9" name="Google Shape;709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0" name="Google Shape;710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5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" name="Google Shape;712;p5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56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15" name="Google Shape;715;p5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6" name="Google Shape;716;p56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7" name="Google Shape;717;p5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" name="Google Shape;718;p56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57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21" name="Google Shape;721;p5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2" name="Google Shape;722;p5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3" name="Google Shape;723;p5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" name="Google Shape;724;p57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6" name="Google Shape;726;p5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27" name="Google Shape;727;p58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59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0" name="Google Shape;730;p59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59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59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59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" name="Google Shape;734;p59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59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59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59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6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45" name="Google Shape;745;p62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6" name="Google Shape;746;p62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7" name="Google Shape;747;p62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8" name="Google Shape;748;p62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9" name="Google Shape;749;p62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0" name="Google Shape;750;p6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 1">
  <p:cSld name="TITLE_AND_TWO_COLUMNS_1_1_5_1_2_1_2"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63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53" name="Google Shape;753;p63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4" name="Google Shape;754;p63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5" name="Google Shape;755;p63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6" name="Google Shape;756;p63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59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5" r:id="rId26"/>
    <p:sldLayoutId id="2147483676" r:id="rId27"/>
    <p:sldLayoutId id="2147483677" r:id="rId28"/>
    <p:sldLayoutId id="2147483678" r:id="rId29"/>
    <p:sldLayoutId id="2147483679" r:id="rId30"/>
    <p:sldLayoutId id="2147483680" r:id="rId31"/>
    <p:sldLayoutId id="2147483681" r:id="rId32"/>
    <p:sldLayoutId id="2147483682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8" r:id="rId39"/>
    <p:sldLayoutId id="2147483689" r:id="rId40"/>
    <p:sldLayoutId id="2147483690" r:id="rId41"/>
    <p:sldLayoutId id="2147483691" r:id="rId42"/>
    <p:sldLayoutId id="2147483692" r:id="rId43"/>
    <p:sldLayoutId id="2147483693" r:id="rId44"/>
    <p:sldLayoutId id="2147483695" r:id="rId45"/>
    <p:sldLayoutId id="2147483696" r:id="rId46"/>
    <p:sldLayoutId id="2147483697" r:id="rId47"/>
    <p:sldLayoutId id="2147483699" r:id="rId48"/>
    <p:sldLayoutId id="2147483700" r:id="rId49"/>
    <p:sldLayoutId id="2147483701" r:id="rId50"/>
    <p:sldLayoutId id="2147483702" r:id="rId51"/>
    <p:sldLayoutId id="2147483703" r:id="rId52"/>
    <p:sldLayoutId id="2147483704" r:id="rId53"/>
    <p:sldLayoutId id="2147483705" r:id="rId54"/>
    <p:sldLayoutId id="2147483707" r:id="rId55"/>
    <p:sldLayoutId id="2147483708" r:id="rId56"/>
    <p:sldLayoutId id="2147483709" r:id="rId5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6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River Nile</a:t>
            </a:r>
            <a:endParaRPr/>
          </a:p>
        </p:txBody>
      </p:sp>
      <p:sp>
        <p:nvSpPr>
          <p:cNvPr id="762" name="Google Shape;762;p6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Ancient Egypt: what stayed the same across 3,000 years?</a:t>
            </a:r>
            <a:endParaRPr sz="19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66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/>
              <a:t>I can describe where and when the Ancient Egyptians lived and explain why the River Nile was important for them.</a:t>
            </a:r>
            <a:endParaRPr sz="2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67"/>
          <p:cNvSpPr txBox="1">
            <a:spLocks noGrp="1"/>
          </p:cNvSpPr>
          <p:nvPr>
            <p:ph type="subTitle" idx="1"/>
          </p:nvPr>
        </p:nvSpPr>
        <p:spPr>
          <a:xfrm>
            <a:off x="324637" y="98385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civilisation</a:t>
            </a:r>
            <a:endParaRPr/>
          </a:p>
        </p:txBody>
      </p:sp>
      <p:sp>
        <p:nvSpPr>
          <p:cNvPr id="782" name="Google Shape;782;p67"/>
          <p:cNvSpPr txBox="1">
            <a:spLocks noGrp="1"/>
          </p:cNvSpPr>
          <p:nvPr>
            <p:ph type="subTitle" idx="3"/>
          </p:nvPr>
        </p:nvSpPr>
        <p:spPr>
          <a:xfrm>
            <a:off x="324637" y="197445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BC</a:t>
            </a:r>
            <a:endParaRPr/>
          </a:p>
        </p:txBody>
      </p:sp>
      <p:sp>
        <p:nvSpPr>
          <p:cNvPr id="783" name="Google Shape;783;p67"/>
          <p:cNvSpPr txBox="1">
            <a:spLocks noGrp="1"/>
          </p:cNvSpPr>
          <p:nvPr>
            <p:ph type="subTitle" idx="5"/>
          </p:nvPr>
        </p:nvSpPr>
        <p:spPr>
          <a:xfrm>
            <a:off x="324637" y="296505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BCE</a:t>
            </a:r>
            <a:endParaRPr/>
          </a:p>
        </p:txBody>
      </p:sp>
      <p:sp>
        <p:nvSpPr>
          <p:cNvPr id="784" name="Google Shape;784;p67"/>
          <p:cNvSpPr txBox="1">
            <a:spLocks noGrp="1"/>
          </p:cNvSpPr>
          <p:nvPr>
            <p:ph type="subTitle" idx="7"/>
          </p:nvPr>
        </p:nvSpPr>
        <p:spPr>
          <a:xfrm>
            <a:off x="324637" y="395565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fertile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p68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100"/>
              <a:t>A </a:t>
            </a:r>
            <a:r>
              <a:rPr lang="en-GB" sz="2100" b="1"/>
              <a:t>civilisation</a:t>
            </a:r>
            <a:r>
              <a:rPr lang="en-GB" sz="2100"/>
              <a:t> is a well-organised group of people with their own language and way of life.</a:t>
            </a:r>
            <a:endParaRPr sz="2100"/>
          </a:p>
        </p:txBody>
      </p:sp>
      <p:sp>
        <p:nvSpPr>
          <p:cNvPr id="790" name="Google Shape;790;p68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100"/>
              <a:t>Soil or land that can produce farm crops or other plants is </a:t>
            </a:r>
            <a:r>
              <a:rPr lang="en-GB" sz="2100" b="1"/>
              <a:t>fertile</a:t>
            </a:r>
            <a:r>
              <a:rPr lang="en-GB" sz="2100"/>
              <a:t>.</a:t>
            </a:r>
            <a:endParaRPr sz="2100"/>
          </a:p>
        </p:txBody>
      </p:sp>
      <p:sp>
        <p:nvSpPr>
          <p:cNvPr id="791" name="Google Shape;791;p68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100" b="1"/>
              <a:t>BC</a:t>
            </a:r>
            <a:r>
              <a:rPr lang="en-GB" sz="2100"/>
              <a:t> is short for 'Before Christ' and refers to the time before the year 1, in which people believe Jesus was born.</a:t>
            </a:r>
            <a:endParaRPr sz="2100"/>
          </a:p>
        </p:txBody>
      </p:sp>
      <p:sp>
        <p:nvSpPr>
          <p:cNvPr id="792" name="Google Shape;792;p68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100" b="1"/>
              <a:t>BCE</a:t>
            </a:r>
            <a:r>
              <a:rPr lang="en-GB" sz="2100"/>
              <a:t> is short for 'Before Common Era' and refers to the time before the year 1.</a:t>
            </a:r>
            <a:endParaRPr sz="2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6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When and where did the Ancient Egyptians live?</a:t>
            </a:r>
            <a:endParaRPr sz="1900"/>
          </a:p>
        </p:txBody>
      </p:sp>
      <p:sp>
        <p:nvSpPr>
          <p:cNvPr id="798" name="Google Shape;798;p6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The River Nile</a:t>
            </a:r>
            <a:endParaRPr sz="1900"/>
          </a:p>
        </p:txBody>
      </p:sp>
      <p:pic>
        <p:nvPicPr>
          <p:cNvPr id="799" name="Google Shape;799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2900" y="2052100"/>
            <a:ext cx="450575" cy="446750"/>
          </a:xfrm>
          <a:prstGeom prst="rect">
            <a:avLst/>
          </a:prstGeom>
          <a:noFill/>
          <a:ln>
            <a:noFill/>
          </a:ln>
        </p:spPr>
      </p:pic>
      <p:sp>
        <p:nvSpPr>
          <p:cNvPr id="800" name="Google Shape;800;p6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The importance of the River Nile in Ancient Egypt</a:t>
            </a:r>
            <a:endParaRPr sz="19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sp>
        <p:nvSpPr>
          <p:cNvPr id="806" name="Google Shape;806;p70"/>
          <p:cNvSpPr txBox="1">
            <a:spLocks noGrp="1"/>
          </p:cNvSpPr>
          <p:nvPr>
            <p:ph type="body" idx="1"/>
          </p:nvPr>
        </p:nvSpPr>
        <p:spPr>
          <a:xfrm>
            <a:off x="606450" y="982500"/>
            <a:ext cx="4240200" cy="33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Ancient Egyptians were a </a:t>
            </a:r>
            <a:r>
              <a:rPr lang="en-GB" sz="2000" b="1"/>
              <a:t>civilisation</a:t>
            </a:r>
            <a:r>
              <a:rPr lang="en-GB" sz="2000"/>
              <a:t> that lived around 5,000 years ago.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At one time there were two kingdoms: Upper Egypt and Lower Egypt.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When those kingdoms united in around 3000 </a:t>
            </a:r>
            <a:r>
              <a:rPr lang="en-GB" sz="2000" b="1"/>
              <a:t>BC</a:t>
            </a:r>
            <a:r>
              <a:rPr lang="en-GB" sz="2000"/>
              <a:t> or </a:t>
            </a:r>
            <a:r>
              <a:rPr lang="en-GB" sz="2000" b="1"/>
              <a:t>BCE</a:t>
            </a:r>
            <a:r>
              <a:rPr lang="en-GB" sz="2000"/>
              <a:t>, that was the start of the Ancient Egyptian </a:t>
            </a:r>
            <a:r>
              <a:rPr lang="en-GB" sz="2000" b="1"/>
              <a:t>civilisation.</a:t>
            </a:r>
            <a:endParaRPr sz="20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pic>
        <p:nvPicPr>
          <p:cNvPr id="807" name="Google Shape;807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46950" y="1005125"/>
            <a:ext cx="2747724" cy="19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808" name="Google Shape;808;p70"/>
          <p:cNvSpPr txBox="1"/>
          <p:nvPr/>
        </p:nvSpPr>
        <p:spPr>
          <a:xfrm flipH="1">
            <a:off x="5086500" y="1535200"/>
            <a:ext cx="11703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9" name="Google Shape;809;p70"/>
          <p:cNvSpPr txBox="1"/>
          <p:nvPr/>
        </p:nvSpPr>
        <p:spPr>
          <a:xfrm>
            <a:off x="5933000" y="1046300"/>
            <a:ext cx="2625300" cy="13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are used for the years before the year 1, when people believe Jesus was born.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0" name="Google Shape;810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22124" y="2504375"/>
            <a:ext cx="710874" cy="2116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Google Shape;815;p7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sp>
        <p:nvSpPr>
          <p:cNvPr id="816" name="Google Shape;816;p71"/>
          <p:cNvSpPr txBox="1">
            <a:spLocks noGrp="1"/>
          </p:cNvSpPr>
          <p:nvPr>
            <p:ph type="body" idx="1"/>
          </p:nvPr>
        </p:nvSpPr>
        <p:spPr>
          <a:xfrm>
            <a:off x="369600" y="1174825"/>
            <a:ext cx="4454400" cy="296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first ever king of Egypt was called Menes.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He became the first ruler when the two kingdoms of Upper and Lower Egypt became one.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He was the first of many great Ancient Egyptian rulers to come.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pic>
        <p:nvPicPr>
          <p:cNvPr id="817" name="Google Shape;817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0249" y="2159999"/>
            <a:ext cx="757849" cy="2480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8" name="Google Shape;818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8100" y="1201500"/>
            <a:ext cx="2489925" cy="17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819" name="Google Shape;819;p71"/>
          <p:cNvSpPr txBox="1"/>
          <p:nvPr/>
        </p:nvSpPr>
        <p:spPr>
          <a:xfrm flipH="1">
            <a:off x="5086500" y="1535200"/>
            <a:ext cx="11703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0" name="Google Shape;820;p71"/>
          <p:cNvSpPr txBox="1"/>
          <p:nvPr/>
        </p:nvSpPr>
        <p:spPr>
          <a:xfrm>
            <a:off x="6043950" y="1316700"/>
            <a:ext cx="2625300" cy="13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In Ancient Egypt, kings and queens were called pharaohs.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72"/>
          <p:cNvSpPr txBox="1">
            <a:spLocks noGrp="1"/>
          </p:cNvSpPr>
          <p:nvPr>
            <p:ph type="body" idx="1"/>
          </p:nvPr>
        </p:nvSpPr>
        <p:spPr>
          <a:xfrm>
            <a:off x="324000" y="787375"/>
            <a:ext cx="8237700" cy="42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Complete the missing labels to add information about the Ancient Egyptians to the timeline.</a:t>
            </a:r>
            <a:endParaRPr sz="2000"/>
          </a:p>
        </p:txBody>
      </p:sp>
      <p:sp>
        <p:nvSpPr>
          <p:cNvPr id="826" name="Google Shape;826;p7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cxnSp>
        <p:nvCxnSpPr>
          <p:cNvPr id="827" name="Google Shape;827;p72"/>
          <p:cNvCxnSpPr/>
          <p:nvPr/>
        </p:nvCxnSpPr>
        <p:spPr>
          <a:xfrm>
            <a:off x="868388" y="2291749"/>
            <a:ext cx="0" cy="14106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cxnSp>
        <p:nvCxnSpPr>
          <p:cNvPr id="828" name="Google Shape;828;p72"/>
          <p:cNvCxnSpPr/>
          <p:nvPr/>
        </p:nvCxnSpPr>
        <p:spPr>
          <a:xfrm>
            <a:off x="8286488" y="2291749"/>
            <a:ext cx="0" cy="13980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cxnSp>
        <p:nvCxnSpPr>
          <p:cNvPr id="829" name="Google Shape;829;p72"/>
          <p:cNvCxnSpPr/>
          <p:nvPr/>
        </p:nvCxnSpPr>
        <p:spPr>
          <a:xfrm>
            <a:off x="4442838" y="2201899"/>
            <a:ext cx="0" cy="13995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sp>
        <p:nvSpPr>
          <p:cNvPr id="830" name="Google Shape;830;p72"/>
          <p:cNvSpPr txBox="1"/>
          <p:nvPr/>
        </p:nvSpPr>
        <p:spPr>
          <a:xfrm>
            <a:off x="207200" y="1620000"/>
            <a:ext cx="1278900" cy="5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3000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1" name="Google Shape;831;p72"/>
          <p:cNvSpPr txBox="1"/>
          <p:nvPr/>
        </p:nvSpPr>
        <p:spPr>
          <a:xfrm>
            <a:off x="7678163" y="1668299"/>
            <a:ext cx="836400" cy="5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2024</a:t>
            </a:r>
            <a:endParaRPr sz="1800" i="0" u="none" strike="noStrike" cap="none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2" name="Google Shape;832;p72"/>
          <p:cNvSpPr txBox="1"/>
          <p:nvPr/>
        </p:nvSpPr>
        <p:spPr>
          <a:xfrm>
            <a:off x="3739700" y="1740000"/>
            <a:ext cx="1505100" cy="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?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33" name="Google Shape;833;p72"/>
          <p:cNvCxnSpPr/>
          <p:nvPr/>
        </p:nvCxnSpPr>
        <p:spPr>
          <a:xfrm>
            <a:off x="440688" y="3427399"/>
            <a:ext cx="8223600" cy="90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834" name="Google Shape;834;p72"/>
          <p:cNvSpPr txBox="1"/>
          <p:nvPr/>
        </p:nvSpPr>
        <p:spPr>
          <a:xfrm>
            <a:off x="672400" y="3810700"/>
            <a:ext cx="448200" cy="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5" name="Google Shape;835;p72"/>
          <p:cNvSpPr txBox="1"/>
          <p:nvPr/>
        </p:nvSpPr>
        <p:spPr>
          <a:xfrm>
            <a:off x="3527550" y="3643300"/>
            <a:ext cx="2088900" cy="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People believe Jesus was born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6" name="Google Shape;836;p72"/>
          <p:cNvSpPr txBox="1"/>
          <p:nvPr/>
        </p:nvSpPr>
        <p:spPr>
          <a:xfrm>
            <a:off x="7456950" y="3402800"/>
            <a:ext cx="1695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7" name="Google Shape;837;p72"/>
          <p:cNvSpPr txBox="1"/>
          <p:nvPr/>
        </p:nvSpPr>
        <p:spPr>
          <a:xfrm>
            <a:off x="6703025" y="3702350"/>
            <a:ext cx="2088900" cy="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am learning about Egypt in school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73"/>
          <p:cNvSpPr txBox="1">
            <a:spLocks noGrp="1"/>
          </p:cNvSpPr>
          <p:nvPr>
            <p:ph type="body" idx="1"/>
          </p:nvPr>
        </p:nvSpPr>
        <p:spPr>
          <a:xfrm>
            <a:off x="324000" y="787375"/>
            <a:ext cx="8237700" cy="42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Complete the missing labels to add information about the Ancient Egyptians to the timeline.</a:t>
            </a:r>
            <a:endParaRPr sz="2000"/>
          </a:p>
        </p:txBody>
      </p:sp>
      <p:sp>
        <p:nvSpPr>
          <p:cNvPr id="843" name="Google Shape;843;p7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cxnSp>
        <p:nvCxnSpPr>
          <p:cNvPr id="844" name="Google Shape;844;p73"/>
          <p:cNvCxnSpPr/>
          <p:nvPr/>
        </p:nvCxnSpPr>
        <p:spPr>
          <a:xfrm>
            <a:off x="868388" y="2291749"/>
            <a:ext cx="0" cy="14106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cxnSp>
        <p:nvCxnSpPr>
          <p:cNvPr id="845" name="Google Shape;845;p73"/>
          <p:cNvCxnSpPr/>
          <p:nvPr/>
        </p:nvCxnSpPr>
        <p:spPr>
          <a:xfrm>
            <a:off x="8286488" y="2291749"/>
            <a:ext cx="0" cy="13980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cxnSp>
        <p:nvCxnSpPr>
          <p:cNvPr id="846" name="Google Shape;846;p73"/>
          <p:cNvCxnSpPr/>
          <p:nvPr/>
        </p:nvCxnSpPr>
        <p:spPr>
          <a:xfrm>
            <a:off x="4442838" y="2201899"/>
            <a:ext cx="0" cy="13995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diamond" w="sm" len="sm"/>
            <a:tailEnd type="none" w="med" len="med"/>
          </a:ln>
        </p:spPr>
      </p:cxnSp>
      <p:sp>
        <p:nvSpPr>
          <p:cNvPr id="847" name="Google Shape;847;p73"/>
          <p:cNvSpPr txBox="1"/>
          <p:nvPr/>
        </p:nvSpPr>
        <p:spPr>
          <a:xfrm>
            <a:off x="7678163" y="1668299"/>
            <a:ext cx="836400" cy="5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2024</a:t>
            </a:r>
            <a:endParaRPr sz="1800" i="0" u="none" strike="noStrike" cap="none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8" name="Google Shape;848;p73"/>
          <p:cNvSpPr txBox="1"/>
          <p:nvPr/>
        </p:nvSpPr>
        <p:spPr>
          <a:xfrm>
            <a:off x="3739700" y="1740000"/>
            <a:ext cx="1505100" cy="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year 1</a:t>
            </a:r>
            <a:endParaRPr sz="1800"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849" name="Google Shape;849;p73"/>
          <p:cNvCxnSpPr/>
          <p:nvPr/>
        </p:nvCxnSpPr>
        <p:spPr>
          <a:xfrm>
            <a:off x="440688" y="3427399"/>
            <a:ext cx="8223600" cy="9000"/>
          </a:xfrm>
          <a:prstGeom prst="straightConnector1">
            <a:avLst/>
          </a:prstGeom>
          <a:noFill/>
          <a:ln w="38100" cap="flat" cmpd="sng">
            <a:solidFill>
              <a:srgbClr val="878787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850" name="Google Shape;850;p73"/>
          <p:cNvSpPr txBox="1"/>
          <p:nvPr/>
        </p:nvSpPr>
        <p:spPr>
          <a:xfrm>
            <a:off x="295600" y="3780000"/>
            <a:ext cx="2709600" cy="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Start of Ancient Egyptian </a:t>
            </a:r>
            <a:r>
              <a:rPr lang="en-GB" sz="2200" b="1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civilisation</a:t>
            </a:r>
            <a:endParaRPr sz="2200" b="1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1" name="Google Shape;851;p73"/>
          <p:cNvSpPr txBox="1"/>
          <p:nvPr/>
        </p:nvSpPr>
        <p:spPr>
          <a:xfrm>
            <a:off x="3527550" y="3643300"/>
            <a:ext cx="2088900" cy="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People believe Jesus was born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2" name="Google Shape;852;p73"/>
          <p:cNvSpPr txBox="1"/>
          <p:nvPr/>
        </p:nvSpPr>
        <p:spPr>
          <a:xfrm>
            <a:off x="7456950" y="3402800"/>
            <a:ext cx="1695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3" name="Google Shape;853;p73"/>
          <p:cNvSpPr txBox="1"/>
          <p:nvPr/>
        </p:nvSpPr>
        <p:spPr>
          <a:xfrm>
            <a:off x="6703025" y="3702350"/>
            <a:ext cx="2088900" cy="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am learning about Egypt in school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4" name="Google Shape;854;p73"/>
          <p:cNvSpPr txBox="1"/>
          <p:nvPr/>
        </p:nvSpPr>
        <p:spPr>
          <a:xfrm>
            <a:off x="207200" y="1620000"/>
            <a:ext cx="1278900" cy="5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3000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BCE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7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sp>
        <p:nvSpPr>
          <p:cNvPr id="860" name="Google Shape;860;p74"/>
          <p:cNvSpPr txBox="1">
            <a:spLocks noGrp="1"/>
          </p:cNvSpPr>
          <p:nvPr>
            <p:ph type="body" idx="1"/>
          </p:nvPr>
        </p:nvSpPr>
        <p:spPr>
          <a:xfrm>
            <a:off x="324000" y="904975"/>
            <a:ext cx="4898100" cy="344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Ancient Egypt was a large area of North Africa.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Today, the country of Egypt is still found in North Africa.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Many important landmarks from Ancient Egypt, like the pyramids, still exist and thousands of visitors see them every year.</a:t>
            </a:r>
            <a:endParaRPr/>
          </a:p>
        </p:txBody>
      </p:sp>
      <p:sp>
        <p:nvSpPr>
          <p:cNvPr id="861" name="Google Shape;861;p74"/>
          <p:cNvSpPr txBox="1"/>
          <p:nvPr/>
        </p:nvSpPr>
        <p:spPr>
          <a:xfrm>
            <a:off x="5815575" y="3672950"/>
            <a:ext cx="2673600" cy="4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photo of a pyramid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62" name="Google Shape;862;p74" title="pyramid.JPG"/>
          <p:cNvPicPr preferRelativeResize="0"/>
          <p:nvPr/>
        </p:nvPicPr>
        <p:blipFill rotWithShape="1">
          <a:blip r:embed="rId3">
            <a:alphaModFix/>
          </a:blip>
          <a:srcRect l="3591" r="3591"/>
          <a:stretch/>
        </p:blipFill>
        <p:spPr>
          <a:xfrm>
            <a:off x="5343832" y="1366850"/>
            <a:ext cx="3617101" cy="2221825"/>
          </a:xfrm>
          <a:prstGeom prst="rect">
            <a:avLst/>
          </a:prstGeom>
          <a:noFill/>
          <a:ln>
            <a:noFill/>
          </a:ln>
        </p:spPr>
      </p:pic>
      <p:sp>
        <p:nvSpPr>
          <p:cNvPr id="863" name="Google Shape;863;p74"/>
          <p:cNvSpPr txBox="1"/>
          <p:nvPr/>
        </p:nvSpPr>
        <p:spPr>
          <a:xfrm>
            <a:off x="0" y="4866600"/>
            <a:ext cx="45909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2"/>
                </a:solidFill>
                <a:highlight>
                  <a:srgbClr val="FFFFFF"/>
                </a:highlight>
                <a:latin typeface="Lexend"/>
                <a:ea typeface="Lexend"/>
                <a:cs typeface="Lexend"/>
                <a:sym typeface="Lexend"/>
              </a:rPr>
              <a:t> Library of Congress Prints and Photographs Division [reproduction number LC-DIG-ppmsca-05038]</a:t>
            </a:r>
            <a:endParaRPr sz="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p7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and where did the Ancient Egyptians live?</a:t>
            </a:r>
            <a:endParaRPr/>
          </a:p>
        </p:txBody>
      </p:sp>
      <p:sp>
        <p:nvSpPr>
          <p:cNvPr id="869" name="Google Shape;869;p7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4612200" cy="37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River Nile is found in North Africa. At more than 4,000 miles long, it is Africa’s longest river. 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It starts at Lake Victoria and flows into the Mediterranean Sea when it reaches the northern coast of Egypt.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The Ancient Egyptian </a:t>
            </a:r>
            <a:r>
              <a:rPr lang="en-GB" b="1"/>
              <a:t>civilisation</a:t>
            </a:r>
            <a:r>
              <a:rPr lang="en-GB"/>
              <a:t> grew around this mighty river.</a:t>
            </a:r>
            <a:endParaRPr/>
          </a:p>
        </p:txBody>
      </p:sp>
      <p:sp>
        <p:nvSpPr>
          <p:cNvPr id="870" name="Google Shape;870;p75"/>
          <p:cNvSpPr txBox="1"/>
          <p:nvPr/>
        </p:nvSpPr>
        <p:spPr>
          <a:xfrm>
            <a:off x="7306800" y="1367125"/>
            <a:ext cx="16467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Map of the River Nile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71" name="Google Shape;871;p75" title="Niile Valley.jpg"/>
          <p:cNvPicPr preferRelativeResize="0"/>
          <p:nvPr/>
        </p:nvPicPr>
        <p:blipFill rotWithShape="1">
          <a:blip r:embed="rId3">
            <a:alphaModFix/>
          </a:blip>
          <a:srcRect l="13352" r="13360"/>
          <a:stretch/>
        </p:blipFill>
        <p:spPr>
          <a:xfrm>
            <a:off x="5079150" y="810000"/>
            <a:ext cx="2227649" cy="4078710"/>
          </a:xfrm>
          <a:prstGeom prst="rect">
            <a:avLst/>
          </a:prstGeom>
          <a:noFill/>
          <a:ln>
            <a:noFill/>
          </a:ln>
        </p:spPr>
      </p:pic>
      <p:sp>
        <p:nvSpPr>
          <p:cNvPr id="872" name="Google Shape;872;p75"/>
          <p:cNvSpPr txBox="1"/>
          <p:nvPr/>
        </p:nvSpPr>
        <p:spPr>
          <a:xfrm>
            <a:off x="0" y="4866591"/>
            <a:ext cx="37296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Library of Congress, Geography and Map Division</a:t>
            </a:r>
            <a:endParaRPr sz="5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7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When and where did the Ancient Egyptians live?</a:t>
            </a:r>
            <a:endParaRPr sz="1900"/>
          </a:p>
        </p:txBody>
      </p:sp>
      <p:sp>
        <p:nvSpPr>
          <p:cNvPr id="907" name="Google Shape;907;p7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/>
              <a:t>The River Nile</a:t>
            </a:r>
            <a:endParaRPr sz="1900"/>
          </a:p>
        </p:txBody>
      </p:sp>
      <p:pic>
        <p:nvPicPr>
          <p:cNvPr id="908" name="Google Shape;908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4075" y="2983638"/>
            <a:ext cx="450575" cy="446750"/>
          </a:xfrm>
          <a:prstGeom prst="rect">
            <a:avLst/>
          </a:prstGeom>
          <a:noFill/>
          <a:ln>
            <a:noFill/>
          </a:ln>
        </p:spPr>
      </p:pic>
      <p:sp>
        <p:nvSpPr>
          <p:cNvPr id="909" name="Google Shape;909;p7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/>
              <a:t>The importance of the River Nile in Ancient Egypt</a:t>
            </a:r>
            <a:endParaRPr sz="19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8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importance of the River Nile in Ancient Egypt</a:t>
            </a:r>
            <a:endParaRPr/>
          </a:p>
        </p:txBody>
      </p:sp>
      <p:sp>
        <p:nvSpPr>
          <p:cNvPr id="915" name="Google Shape;915;p8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5658000" cy="37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River Nile was important for the Ancient Egyptians because it provided </a:t>
            </a:r>
            <a:r>
              <a:rPr lang="en-GB" sz="2000" b="1"/>
              <a:t>fertile</a:t>
            </a:r>
            <a:r>
              <a:rPr lang="en-GB" sz="2000"/>
              <a:t> soil for farming.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When the river flooded, mud from the river bed was washed over the land and turned it black. The mud soaked into the soil and made it very </a:t>
            </a:r>
            <a:r>
              <a:rPr lang="en-GB" sz="2000" b="1"/>
              <a:t>fertile</a:t>
            </a:r>
            <a:r>
              <a:rPr lang="en-GB" sz="2000"/>
              <a:t>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So, crops grew easily there because of all the nutrients in the soil, that came from the thick black mud of the River Nile.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pic>
        <p:nvPicPr>
          <p:cNvPr id="916" name="Google Shape;916;p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35178" y="3364615"/>
            <a:ext cx="964576" cy="104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6208374" y="1711525"/>
            <a:ext cx="2284026" cy="1579775"/>
          </a:xfrm>
          <a:prstGeom prst="rect">
            <a:avLst/>
          </a:prstGeom>
          <a:noFill/>
          <a:ln>
            <a:noFill/>
          </a:ln>
        </p:spPr>
      </p:pic>
      <p:sp>
        <p:nvSpPr>
          <p:cNvPr id="918" name="Google Shape;918;p80"/>
          <p:cNvSpPr txBox="1"/>
          <p:nvPr/>
        </p:nvSpPr>
        <p:spPr>
          <a:xfrm>
            <a:off x="6315336" y="1707784"/>
            <a:ext cx="2159400" cy="1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River Nile floods regularly at the same time every year!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" name="Google Shape;923;p81"/>
          <p:cNvSpPr txBox="1">
            <a:spLocks noGrp="1"/>
          </p:cNvSpPr>
          <p:nvPr>
            <p:ph type="title"/>
          </p:nvPr>
        </p:nvSpPr>
        <p:spPr>
          <a:xfrm>
            <a:off x="324000" y="748775"/>
            <a:ext cx="6231600" cy="808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happened each year which turned the land surrounding the River Nile black?</a:t>
            </a:r>
            <a:endParaRPr/>
          </a:p>
        </p:txBody>
      </p:sp>
      <p:sp>
        <p:nvSpPr>
          <p:cNvPr id="924" name="Google Shape;924;p8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The importance of the River Nile in Ancient Egypt</a:t>
            </a:r>
            <a:endParaRPr/>
          </a:p>
        </p:txBody>
      </p:sp>
      <p:sp>
        <p:nvSpPr>
          <p:cNvPr id="925" name="Google Shape;925;p81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fires</a:t>
            </a:r>
            <a:endParaRPr/>
          </a:p>
        </p:txBody>
      </p:sp>
      <p:sp>
        <p:nvSpPr>
          <p:cNvPr id="926" name="Google Shape;926;p81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floods</a:t>
            </a:r>
            <a:endParaRPr/>
          </a:p>
        </p:txBody>
      </p:sp>
      <p:sp>
        <p:nvSpPr>
          <p:cNvPr id="927" name="Google Shape;927;p81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frost</a:t>
            </a:r>
            <a:endParaRPr/>
          </a:p>
        </p:txBody>
      </p:sp>
      <p:pic>
        <p:nvPicPr>
          <p:cNvPr id="928" name="Google Shape;928;p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5383" y="2755125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8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importance of the River Nile in Ancient Egypt</a:t>
            </a:r>
            <a:endParaRPr/>
          </a:p>
        </p:txBody>
      </p:sp>
      <p:sp>
        <p:nvSpPr>
          <p:cNvPr id="934" name="Google Shape;934;p82"/>
          <p:cNvSpPr txBox="1">
            <a:spLocks noGrp="1"/>
          </p:cNvSpPr>
          <p:nvPr>
            <p:ph type="body" idx="1"/>
          </p:nvPr>
        </p:nvSpPr>
        <p:spPr>
          <a:xfrm>
            <a:off x="315000" y="844650"/>
            <a:ext cx="5144400" cy="374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Thanks to the </a:t>
            </a:r>
            <a:r>
              <a:rPr lang="en-GB" sz="2000" b="1"/>
              <a:t>fertile </a:t>
            </a:r>
            <a:r>
              <a:rPr lang="en-GB" sz="2000"/>
              <a:t>soil around the River Nile, the Ancient Egyptian </a:t>
            </a:r>
            <a:r>
              <a:rPr lang="en-GB" sz="2000" b="1"/>
              <a:t>civilisation</a:t>
            </a:r>
            <a:r>
              <a:rPr lang="en-GB" sz="2000"/>
              <a:t> made a lot of money from farming.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They grew crops like cereals and farmed animals such as cattle and goats. They used handmade tools and animals to help with ploughing and harvesting. 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They transported produce along the River Nile in boats to the places where it was sold.</a:t>
            </a:r>
            <a:endParaRPr sz="2000"/>
          </a:p>
        </p:txBody>
      </p:sp>
      <p:sp>
        <p:nvSpPr>
          <p:cNvPr id="935" name="Google Shape;935;p82"/>
          <p:cNvSpPr txBox="1"/>
          <p:nvPr/>
        </p:nvSpPr>
        <p:spPr>
          <a:xfrm>
            <a:off x="5636450" y="3916200"/>
            <a:ext cx="33675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Sculpture of a scene of Ancient Egyptian cattle farming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36" name="Google Shape;936;p82" title="AncientEgyptianCattleFarming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9200" y="844650"/>
            <a:ext cx="2371062" cy="305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8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importance of the River Nile in Ancient Egypt</a:t>
            </a:r>
            <a:endParaRPr/>
          </a:p>
        </p:txBody>
      </p:sp>
      <p:sp>
        <p:nvSpPr>
          <p:cNvPr id="942" name="Google Shape;942;p83"/>
          <p:cNvSpPr txBox="1">
            <a:spLocks noGrp="1"/>
          </p:cNvSpPr>
          <p:nvPr>
            <p:ph type="body" idx="1"/>
          </p:nvPr>
        </p:nvSpPr>
        <p:spPr>
          <a:xfrm>
            <a:off x="453375" y="747600"/>
            <a:ext cx="6588600" cy="374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people of Ancient Egypt lived in villages around the River Nile because they could easily get crops and money from the </a:t>
            </a:r>
            <a:r>
              <a:rPr lang="en-GB" sz="2000" b="1"/>
              <a:t>fertile</a:t>
            </a:r>
            <a:r>
              <a:rPr lang="en-GB" sz="2000"/>
              <a:t> soil.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It was also a safe place for them to live because of the vast Sahara Desert surrounding them, which helped keep enemies away. </a:t>
            </a:r>
            <a:endParaRPr sz="2000"/>
          </a:p>
        </p:txBody>
      </p:sp>
      <p:sp>
        <p:nvSpPr>
          <p:cNvPr id="943" name="Google Shape;943;p83"/>
          <p:cNvSpPr txBox="1"/>
          <p:nvPr/>
        </p:nvSpPr>
        <p:spPr>
          <a:xfrm>
            <a:off x="4935300" y="2746200"/>
            <a:ext cx="3722700" cy="9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Photo of the Sahara Desert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44" name="Google Shape;944;p83" title="Sahar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56202" y="3181325"/>
            <a:ext cx="2459574" cy="1639076"/>
          </a:xfrm>
          <a:prstGeom prst="rect">
            <a:avLst/>
          </a:prstGeom>
          <a:noFill/>
          <a:ln>
            <a:noFill/>
          </a:ln>
        </p:spPr>
      </p:pic>
      <p:sp>
        <p:nvSpPr>
          <p:cNvPr id="945" name="Google Shape;945;p83"/>
          <p:cNvSpPr txBox="1"/>
          <p:nvPr/>
        </p:nvSpPr>
        <p:spPr>
          <a:xfrm>
            <a:off x="377175" y="2970475"/>
            <a:ext cx="34275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people of Ancient Egypt had the perfect location to live, survive and expand their </a:t>
            </a: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civilisation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p84"/>
          <p:cNvSpPr txBox="1">
            <a:spLocks noGrp="1"/>
          </p:cNvSpPr>
          <p:nvPr>
            <p:ph type="subTitle" idx="1"/>
          </p:nvPr>
        </p:nvSpPr>
        <p:spPr>
          <a:xfrm>
            <a:off x="324000" y="1051950"/>
            <a:ext cx="76833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The land around the River Nile was a great location for Ancient Egyptian villages to develop.</a:t>
            </a:r>
            <a:endParaRPr sz="2000"/>
          </a:p>
        </p:txBody>
      </p:sp>
      <p:sp>
        <p:nvSpPr>
          <p:cNvPr id="951" name="Google Shape;951;p8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The importance of the River Nile in Ancient Egypt</a:t>
            </a:r>
            <a:endParaRPr/>
          </a:p>
        </p:txBody>
      </p:sp>
      <p:sp>
        <p:nvSpPr>
          <p:cNvPr id="952" name="Google Shape;952;p84"/>
          <p:cNvSpPr txBox="1">
            <a:spLocks noGrp="1"/>
          </p:cNvSpPr>
          <p:nvPr>
            <p:ph type="subTitle" idx="2"/>
          </p:nvPr>
        </p:nvSpPr>
        <p:spPr>
          <a:xfrm>
            <a:off x="980575" y="312286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 River Nile was very pretty and there was lots of wildlife in the Sahara Desert.</a:t>
            </a:r>
            <a:endParaRPr/>
          </a:p>
        </p:txBody>
      </p:sp>
      <p:sp>
        <p:nvSpPr>
          <p:cNvPr id="953" name="Google Shape;953;p84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 River Nile provided </a:t>
            </a:r>
            <a:r>
              <a:rPr lang="en-GB" b="1"/>
              <a:t>fertile</a:t>
            </a:r>
            <a:r>
              <a:rPr lang="en-GB"/>
              <a:t> soil and the Sahara Desert provided protection from enemies.</a:t>
            </a:r>
            <a:endParaRPr/>
          </a:p>
        </p:txBody>
      </p:sp>
      <p:pic>
        <p:nvPicPr>
          <p:cNvPr id="954" name="Google Shape;954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5908" y="17409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5" name="Google Shape;955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0833" y="426810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p8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745100" cy="307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Answer the following questions. You could discuss your answers with your partner or your teacher first.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Why was the River Nile so important to the Ancient Egyptians?</a:t>
            </a:r>
            <a:endParaRPr sz="19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>
              <a:latin typeface="Kalam"/>
              <a:ea typeface="Kalam"/>
              <a:cs typeface="Kalam"/>
              <a:sym typeface="Kalam"/>
            </a:endParaRPr>
          </a:p>
          <a:p>
            <a:pPr marL="457200" lvl="0" indent="-349250" algn="l" rtl="0"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Why did the River Nile flooding help the Ancient Egyptians?</a:t>
            </a:r>
            <a:endParaRPr sz="19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Why were the banks of the River Nile a safe place for the Ancient Egyptians to live?</a:t>
            </a:r>
            <a:endParaRPr sz="1900"/>
          </a:p>
        </p:txBody>
      </p:sp>
      <p:sp>
        <p:nvSpPr>
          <p:cNvPr id="961" name="Google Shape;961;p8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/>
              <a:t>The importance of the River Nile in Ancient Egypt</a:t>
            </a:r>
            <a:endParaRPr sz="17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8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Your answers to the questions could include: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Why was the River Nile so important to the Ancient Egyptians?</a:t>
            </a:r>
            <a:br>
              <a:rPr lang="en-GB" sz="1800"/>
            </a:b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River Nile was important for the Ancient Egyptians because it provided </a:t>
            </a: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fertile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soil for farming.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 startAt="2"/>
            </a:pPr>
            <a:r>
              <a:rPr lang="en-GB" sz="1800"/>
              <a:t>Why did the River Nile flooding help the Ancient Egyptians?</a:t>
            </a:r>
            <a:br>
              <a:rPr lang="en-GB" sz="1800"/>
            </a:br>
            <a:r>
              <a:rPr lang="en-GB" sz="1800">
                <a:latin typeface="Kalam"/>
                <a:ea typeface="Kalam"/>
                <a:cs typeface="Kalam"/>
                <a:sym typeface="Kalam"/>
              </a:rPr>
              <a:t>When the river flooded, mud from the river bed was washed over the land and turned it black. The mud soaked into the soil and made it very </a:t>
            </a: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fertile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.</a:t>
            </a:r>
            <a:endParaRPr sz="1800">
              <a:latin typeface="Kalam"/>
              <a:ea typeface="Kalam"/>
              <a:cs typeface="Kalam"/>
              <a:sym typeface="Kalam"/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 startAt="2"/>
            </a:pPr>
            <a:r>
              <a:rPr lang="en-GB" sz="1800"/>
              <a:t>Why were the banks of the River Nile a safe place for the Ancient Egyptians to live?</a:t>
            </a:r>
            <a:br>
              <a:rPr lang="en-GB" sz="1800"/>
            </a:b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banks of the River Nile were a safe place for the Ancient Egyptians to live because of the vast Sahara Desert surrounding them, which helped keep enemies away.</a:t>
            </a:r>
            <a:endParaRPr sz="18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67" name="Google Shape;967;p8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/>
              <a:t>The importance of the River Nile in Ancient Egypt</a:t>
            </a:r>
            <a:endParaRPr sz="17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p87"/>
          <p:cNvSpPr txBox="1">
            <a:spLocks noGrp="1"/>
          </p:cNvSpPr>
          <p:nvPr>
            <p:ph type="body" idx="1"/>
          </p:nvPr>
        </p:nvSpPr>
        <p:spPr>
          <a:xfrm>
            <a:off x="324000" y="869350"/>
            <a:ext cx="8166000" cy="389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Ancient Egyptian </a:t>
            </a:r>
            <a:r>
              <a:rPr lang="en-GB" sz="2000" b="1"/>
              <a:t>civilisation</a:t>
            </a:r>
            <a:r>
              <a:rPr lang="en-GB" sz="2000"/>
              <a:t> began around </a:t>
            </a:r>
            <a:br>
              <a:rPr lang="en-GB" sz="2000"/>
            </a:br>
            <a:r>
              <a:rPr lang="en-GB" sz="2000"/>
              <a:t>3000 </a:t>
            </a:r>
            <a:r>
              <a:rPr lang="en-GB" sz="2000" b="1"/>
              <a:t>BC </a:t>
            </a:r>
            <a:r>
              <a:rPr lang="en-GB" sz="2000"/>
              <a:t>or</a:t>
            </a:r>
            <a:r>
              <a:rPr lang="en-GB" sz="2000" b="1"/>
              <a:t> BCE </a:t>
            </a:r>
            <a:r>
              <a:rPr lang="en-GB" sz="2000"/>
              <a:t>when the two kingdoms of Egypt (Upper Egypt and Lower Egypt) were united.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Ancient Egyptian settlements grew around the River Nile, the longest river in Africa.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/>
              <a:t>Ancient Egyptians successfully farmed the </a:t>
            </a:r>
            <a:r>
              <a:rPr lang="en-GB" sz="2000" b="1"/>
              <a:t>fertile</a:t>
            </a:r>
            <a:r>
              <a:rPr lang="en-GB" sz="2000"/>
              <a:t> land around the River Nile. The </a:t>
            </a:r>
            <a:r>
              <a:rPr lang="en-GB" sz="2000" b="1"/>
              <a:t>fertile</a:t>
            </a:r>
            <a:r>
              <a:rPr lang="en-GB" sz="2000"/>
              <a:t> land was caused by the regular floods that covered the land with thick, black mud.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The </a:t>
            </a:r>
            <a:r>
              <a:rPr lang="en-GB" sz="2000" b="1"/>
              <a:t>fertile</a:t>
            </a:r>
            <a:r>
              <a:rPr lang="en-GB" sz="2000"/>
              <a:t> land around the River Nile and protection provided by the Sahara Desert helped the </a:t>
            </a:r>
            <a:r>
              <a:rPr lang="en-GB" sz="2000" b="1"/>
              <a:t>civilisation</a:t>
            </a:r>
            <a:r>
              <a:rPr lang="en-GB" sz="2000"/>
              <a:t> grow.</a:t>
            </a:r>
            <a:endParaRPr sz="2000"/>
          </a:p>
        </p:txBody>
      </p:sp>
      <p:sp>
        <p:nvSpPr>
          <p:cNvPr id="973" name="Google Shape;973;p87"/>
          <p:cNvSpPr txBox="1">
            <a:spLocks noGrp="1"/>
          </p:cNvSpPr>
          <p:nvPr>
            <p:ph type="title"/>
          </p:nvPr>
        </p:nvSpPr>
        <p:spPr>
          <a:xfrm>
            <a:off x="1701300" y="115300"/>
            <a:ext cx="5741400" cy="34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/>
              <a:t>The River Nile</a:t>
            </a:r>
            <a:endParaRPr sz="19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1181</Words>
  <Application>Microsoft Office PowerPoint</Application>
  <PresentationFormat>On-screen Show (16:9)</PresentationFormat>
  <Paragraphs>99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ABeeZee</vt:lpstr>
      <vt:lpstr>Arial</vt:lpstr>
      <vt:lpstr>Calibri</vt:lpstr>
      <vt:lpstr>Kalam</vt:lpstr>
      <vt:lpstr>Lexend</vt:lpstr>
      <vt:lpstr>Lexend Light</vt:lpstr>
      <vt:lpstr>Lexend Medium</vt:lpstr>
      <vt:lpstr>Oak theme - September 2023</vt:lpstr>
      <vt:lpstr>The River Nile</vt:lpstr>
      <vt:lpstr>PowerPoint Presentation</vt:lpstr>
      <vt:lpstr>PowerPoint Presentation</vt:lpstr>
      <vt:lpstr>PowerPoint Presentation</vt:lpstr>
      <vt:lpstr>When and where did the Ancient Egyptians live?</vt:lpstr>
      <vt:lpstr>When and where did the Ancient Egyptians live?</vt:lpstr>
      <vt:lpstr>When and where did the Ancient Egyptians live?</vt:lpstr>
      <vt:lpstr>When and where did the Ancient Egyptians live?</vt:lpstr>
      <vt:lpstr>When and where did the Ancient Egyptians live?</vt:lpstr>
      <vt:lpstr>When and where did the Ancient Egyptians live?</vt:lpstr>
      <vt:lpstr>When and where did the Ancient Egyptians live?</vt:lpstr>
      <vt:lpstr>When and where did the Ancient Egyptians live?</vt:lpstr>
      <vt:lpstr>The importance of the River Nile in Ancient Egypt</vt:lpstr>
      <vt:lpstr>What happened each year which turned the land surrounding the River Nile black?</vt:lpstr>
      <vt:lpstr>The importance of the River Nile in Ancient Egypt</vt:lpstr>
      <vt:lpstr>The importance of the River Nile in Ancient Egypt</vt:lpstr>
      <vt:lpstr>The importance of the River Nile in Ancient Egypt</vt:lpstr>
      <vt:lpstr>The importance of the River Nile in Ancient Egypt</vt:lpstr>
      <vt:lpstr>The importance of the River Nile in Ancient Egypt</vt:lpstr>
      <vt:lpstr>The River Nile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River Nile</dc:title>
  <dc:creator>Jo Marshall</dc:creator>
  <cp:lastModifiedBy>Jo Marshall</cp:lastModifiedBy>
  <cp:revision>1</cp:revision>
  <dcterms:modified xsi:type="dcterms:W3CDTF">2026-01-05T07:27:07Z</dcterms:modified>
</cp:coreProperties>
</file>