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handoutMasterIdLst>
    <p:handoutMasterId r:id="rId20"/>
  </p:handoutMasterIdLst>
  <p:sldIdLst>
    <p:sldId id="275" r:id="rId2"/>
    <p:sldId id="258" r:id="rId3"/>
    <p:sldId id="257" r:id="rId4"/>
    <p:sldId id="282" r:id="rId5"/>
    <p:sldId id="260" r:id="rId6"/>
    <p:sldId id="259" r:id="rId7"/>
    <p:sldId id="274" r:id="rId8"/>
    <p:sldId id="261" r:id="rId9"/>
    <p:sldId id="279" r:id="rId10"/>
    <p:sldId id="281" r:id="rId11"/>
    <p:sldId id="262" r:id="rId12"/>
    <p:sldId id="280" r:id="rId13"/>
    <p:sldId id="277" r:id="rId14"/>
    <p:sldId id="267" r:id="rId15"/>
    <p:sldId id="278" r:id="rId16"/>
    <p:sldId id="276" r:id="rId17"/>
    <p:sldId id="270"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706" autoAdjust="0"/>
    <p:restoredTop sz="94660"/>
  </p:normalViewPr>
  <p:slideViewPr>
    <p:cSldViewPr>
      <p:cViewPr varScale="1">
        <p:scale>
          <a:sx n="70" d="100"/>
          <a:sy n="70" d="100"/>
        </p:scale>
        <p:origin x="690"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4" y="0"/>
            <a:ext cx="2971800" cy="458788"/>
          </a:xfrm>
          <a:prstGeom prst="rect">
            <a:avLst/>
          </a:prstGeom>
        </p:spPr>
        <p:txBody>
          <a:bodyPr vert="horz" lIns="91440" tIns="45720" rIns="91440" bIns="45720" rtlCol="0"/>
          <a:lstStyle>
            <a:lvl1pPr algn="r">
              <a:defRPr sz="1200"/>
            </a:lvl1pPr>
          </a:lstStyle>
          <a:p>
            <a:fld id="{A21D36C8-D166-403F-8C5C-01DF1678848C}" type="datetimeFigureOut">
              <a:rPr lang="en-GB" smtClean="0"/>
              <a:t>12/11/2019</a:t>
            </a:fld>
            <a:endParaRPr lang="en-GB"/>
          </a:p>
        </p:txBody>
      </p:sp>
      <p:sp>
        <p:nvSpPr>
          <p:cNvPr id="4" name="Footer Placeholder 3"/>
          <p:cNvSpPr>
            <a:spLocks noGrp="1"/>
          </p:cNvSpPr>
          <p:nvPr>
            <p:ph type="ftr" sz="quarter" idx="2"/>
          </p:nvPr>
        </p:nvSpPr>
        <p:spPr>
          <a:xfrm>
            <a:off x="0" y="8685214"/>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4" y="8685214"/>
            <a:ext cx="2971800" cy="458787"/>
          </a:xfrm>
          <a:prstGeom prst="rect">
            <a:avLst/>
          </a:prstGeom>
        </p:spPr>
        <p:txBody>
          <a:bodyPr vert="horz" lIns="91440" tIns="45720" rIns="91440" bIns="45720" rtlCol="0" anchor="b"/>
          <a:lstStyle>
            <a:lvl1pPr algn="r">
              <a:defRPr sz="1200"/>
            </a:lvl1pPr>
          </a:lstStyle>
          <a:p>
            <a:fld id="{09E755DA-D932-44F8-8228-604AD7B4124A}" type="slidenum">
              <a:rPr lang="en-GB" smtClean="0"/>
              <a:t>‹#›</a:t>
            </a:fld>
            <a:endParaRPr lang="en-GB"/>
          </a:p>
        </p:txBody>
      </p:sp>
    </p:spTree>
    <p:extLst>
      <p:ext uri="{BB962C8B-B14F-4D97-AF65-F5344CB8AC3E}">
        <p14:creationId xmlns:p14="http://schemas.microsoft.com/office/powerpoint/2010/main" val="324171184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4" y="0"/>
            <a:ext cx="2971800" cy="457200"/>
          </a:xfrm>
          <a:prstGeom prst="rect">
            <a:avLst/>
          </a:prstGeom>
        </p:spPr>
        <p:txBody>
          <a:bodyPr vert="horz" lIns="91440" tIns="45720" rIns="91440" bIns="45720" rtlCol="0"/>
          <a:lstStyle>
            <a:lvl1pPr algn="r">
              <a:defRPr sz="1200"/>
            </a:lvl1pPr>
          </a:lstStyle>
          <a:p>
            <a:fld id="{DAE2845D-F2DD-4968-B25D-10B2E618C0A3}" type="datetimeFigureOut">
              <a:rPr lang="en-GB" smtClean="0"/>
              <a:t>12/11/2019</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1"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4" y="8685213"/>
            <a:ext cx="2971800" cy="457200"/>
          </a:xfrm>
          <a:prstGeom prst="rect">
            <a:avLst/>
          </a:prstGeom>
        </p:spPr>
        <p:txBody>
          <a:bodyPr vert="horz" lIns="91440" tIns="45720" rIns="91440" bIns="45720" rtlCol="0" anchor="b"/>
          <a:lstStyle>
            <a:lvl1pPr algn="r">
              <a:defRPr sz="1200"/>
            </a:lvl1pPr>
          </a:lstStyle>
          <a:p>
            <a:fld id="{4A0197B7-6141-4FFF-96A6-0674AA1E7A2C}" type="slidenum">
              <a:rPr lang="en-GB" smtClean="0"/>
              <a:t>‹#›</a:t>
            </a:fld>
            <a:endParaRPr lang="en-GB"/>
          </a:p>
        </p:txBody>
      </p:sp>
    </p:spTree>
    <p:extLst>
      <p:ext uri="{BB962C8B-B14F-4D97-AF65-F5344CB8AC3E}">
        <p14:creationId xmlns:p14="http://schemas.microsoft.com/office/powerpoint/2010/main" val="35585816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A0197B7-6141-4FFF-96A6-0674AA1E7A2C}" type="slidenum">
              <a:rPr lang="en-GB" smtClean="0"/>
              <a:t>1</a:t>
            </a:fld>
            <a:endParaRPr lang="en-GB"/>
          </a:p>
        </p:txBody>
      </p:sp>
    </p:spTree>
    <p:extLst>
      <p:ext uri="{BB962C8B-B14F-4D97-AF65-F5344CB8AC3E}">
        <p14:creationId xmlns:p14="http://schemas.microsoft.com/office/powerpoint/2010/main" val="38428596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https://ukhosted62.renlearn.co.uk/1892677/default.aspx   If they can’t find it</a:t>
            </a:r>
          </a:p>
        </p:txBody>
      </p:sp>
      <p:sp>
        <p:nvSpPr>
          <p:cNvPr id="4" name="Slide Number Placeholder 3"/>
          <p:cNvSpPr>
            <a:spLocks noGrp="1"/>
          </p:cNvSpPr>
          <p:nvPr>
            <p:ph type="sldNum" sz="quarter" idx="10"/>
          </p:nvPr>
        </p:nvSpPr>
        <p:spPr/>
        <p:txBody>
          <a:bodyPr/>
          <a:lstStyle/>
          <a:p>
            <a:fld id="{382F9ABE-8109-4CCB-9A9D-5E168FA7A917}" type="slidenum">
              <a:rPr lang="en-GB" smtClean="0"/>
              <a:t>2</a:t>
            </a:fld>
            <a:endParaRPr lang="en-GB"/>
          </a:p>
        </p:txBody>
      </p:sp>
    </p:spTree>
    <p:extLst>
      <p:ext uri="{BB962C8B-B14F-4D97-AF65-F5344CB8AC3E}">
        <p14:creationId xmlns:p14="http://schemas.microsoft.com/office/powerpoint/2010/main" val="37623193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A0197B7-6141-4FFF-96A6-0674AA1E7A2C}" type="slidenum">
              <a:rPr lang="en-GB" smtClean="0"/>
              <a:t>3</a:t>
            </a:fld>
            <a:endParaRPr lang="en-GB"/>
          </a:p>
        </p:txBody>
      </p:sp>
    </p:spTree>
    <p:extLst>
      <p:ext uri="{BB962C8B-B14F-4D97-AF65-F5344CB8AC3E}">
        <p14:creationId xmlns:p14="http://schemas.microsoft.com/office/powerpoint/2010/main" val="35097152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A0197B7-6141-4FFF-96A6-0674AA1E7A2C}" type="slidenum">
              <a:rPr lang="en-GB" smtClean="0"/>
              <a:t>4</a:t>
            </a:fld>
            <a:endParaRPr lang="en-GB"/>
          </a:p>
        </p:txBody>
      </p:sp>
    </p:spTree>
    <p:extLst>
      <p:ext uri="{BB962C8B-B14F-4D97-AF65-F5344CB8AC3E}">
        <p14:creationId xmlns:p14="http://schemas.microsoft.com/office/powerpoint/2010/main" val="2342154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A0197B7-6141-4FFF-96A6-0674AA1E7A2C}" type="slidenum">
              <a:rPr lang="en-GB" smtClean="0"/>
              <a:t>5</a:t>
            </a:fld>
            <a:endParaRPr lang="en-GB"/>
          </a:p>
        </p:txBody>
      </p:sp>
    </p:spTree>
    <p:extLst>
      <p:ext uri="{BB962C8B-B14F-4D97-AF65-F5344CB8AC3E}">
        <p14:creationId xmlns:p14="http://schemas.microsoft.com/office/powerpoint/2010/main" val="4817530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A0197B7-6141-4FFF-96A6-0674AA1E7A2C}" type="slidenum">
              <a:rPr lang="en-GB" smtClean="0"/>
              <a:t>6</a:t>
            </a:fld>
            <a:endParaRPr lang="en-GB"/>
          </a:p>
        </p:txBody>
      </p:sp>
    </p:spTree>
    <p:extLst>
      <p:ext uri="{BB962C8B-B14F-4D97-AF65-F5344CB8AC3E}">
        <p14:creationId xmlns:p14="http://schemas.microsoft.com/office/powerpoint/2010/main" val="17620769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A0197B7-6141-4FFF-96A6-0674AA1E7A2C}" type="slidenum">
              <a:rPr lang="en-GB" smtClean="0"/>
              <a:t>7</a:t>
            </a:fld>
            <a:endParaRPr lang="en-GB"/>
          </a:p>
        </p:txBody>
      </p:sp>
    </p:spTree>
    <p:extLst>
      <p:ext uri="{BB962C8B-B14F-4D97-AF65-F5344CB8AC3E}">
        <p14:creationId xmlns:p14="http://schemas.microsoft.com/office/powerpoint/2010/main" val="426936332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A0197B7-6141-4FFF-96A6-0674AA1E7A2C}" type="slidenum">
              <a:rPr lang="en-GB" smtClean="0"/>
              <a:t>8</a:t>
            </a:fld>
            <a:endParaRPr lang="en-GB"/>
          </a:p>
        </p:txBody>
      </p:sp>
    </p:spTree>
    <p:extLst>
      <p:ext uri="{BB962C8B-B14F-4D97-AF65-F5344CB8AC3E}">
        <p14:creationId xmlns:p14="http://schemas.microsoft.com/office/powerpoint/2010/main" val="23723649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A0197B7-6141-4FFF-96A6-0674AA1E7A2C}" type="slidenum">
              <a:rPr lang="en-GB" smtClean="0"/>
              <a:t>9</a:t>
            </a:fld>
            <a:endParaRPr lang="en-GB"/>
          </a:p>
        </p:txBody>
      </p:sp>
    </p:spTree>
    <p:extLst>
      <p:ext uri="{BB962C8B-B14F-4D97-AF65-F5344CB8AC3E}">
        <p14:creationId xmlns:p14="http://schemas.microsoft.com/office/powerpoint/2010/main" val="263335774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A0197B7-6141-4FFF-96A6-0674AA1E7A2C}" type="slidenum">
              <a:rPr lang="en-GB" smtClean="0"/>
              <a:t>10</a:t>
            </a:fld>
            <a:endParaRPr lang="en-GB"/>
          </a:p>
        </p:txBody>
      </p:sp>
    </p:spTree>
    <p:extLst>
      <p:ext uri="{BB962C8B-B14F-4D97-AF65-F5344CB8AC3E}">
        <p14:creationId xmlns:p14="http://schemas.microsoft.com/office/powerpoint/2010/main" val="332223426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A0197B7-6141-4FFF-96A6-0674AA1E7A2C}" type="slidenum">
              <a:rPr lang="en-GB" smtClean="0"/>
              <a:t>11</a:t>
            </a:fld>
            <a:endParaRPr lang="en-GB"/>
          </a:p>
        </p:txBody>
      </p:sp>
    </p:spTree>
    <p:extLst>
      <p:ext uri="{BB962C8B-B14F-4D97-AF65-F5344CB8AC3E}">
        <p14:creationId xmlns:p14="http://schemas.microsoft.com/office/powerpoint/2010/main" val="143102978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A0197B7-6141-4FFF-96A6-0674AA1E7A2C}" type="slidenum">
              <a:rPr lang="en-GB" smtClean="0"/>
              <a:t>12</a:t>
            </a:fld>
            <a:endParaRPr lang="en-GB"/>
          </a:p>
        </p:txBody>
      </p:sp>
    </p:spTree>
    <p:extLst>
      <p:ext uri="{BB962C8B-B14F-4D97-AF65-F5344CB8AC3E}">
        <p14:creationId xmlns:p14="http://schemas.microsoft.com/office/powerpoint/2010/main" val="217006243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A0197B7-6141-4FFF-96A6-0674AA1E7A2C}" type="slidenum">
              <a:rPr lang="en-GB" smtClean="0"/>
              <a:t>13</a:t>
            </a:fld>
            <a:endParaRPr lang="en-GB"/>
          </a:p>
        </p:txBody>
      </p:sp>
    </p:spTree>
    <p:extLst>
      <p:ext uri="{BB962C8B-B14F-4D97-AF65-F5344CB8AC3E}">
        <p14:creationId xmlns:p14="http://schemas.microsoft.com/office/powerpoint/2010/main" val="34847588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A0197B7-6141-4FFF-96A6-0674AA1E7A2C}" type="slidenum">
              <a:rPr lang="en-GB" smtClean="0"/>
              <a:t>14</a:t>
            </a:fld>
            <a:endParaRPr lang="en-GB"/>
          </a:p>
        </p:txBody>
      </p:sp>
    </p:spTree>
    <p:extLst>
      <p:ext uri="{BB962C8B-B14F-4D97-AF65-F5344CB8AC3E}">
        <p14:creationId xmlns:p14="http://schemas.microsoft.com/office/powerpoint/2010/main" val="227682172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A0197B7-6141-4FFF-96A6-0674AA1E7A2C}" type="slidenum">
              <a:rPr lang="en-GB" smtClean="0"/>
              <a:t>15</a:t>
            </a:fld>
            <a:endParaRPr lang="en-GB"/>
          </a:p>
        </p:txBody>
      </p:sp>
    </p:spTree>
    <p:extLst>
      <p:ext uri="{BB962C8B-B14F-4D97-AF65-F5344CB8AC3E}">
        <p14:creationId xmlns:p14="http://schemas.microsoft.com/office/powerpoint/2010/main" val="426584758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A0197B7-6141-4FFF-96A6-0674AA1E7A2C}" type="slidenum">
              <a:rPr lang="en-GB" smtClean="0"/>
              <a:t>16</a:t>
            </a:fld>
            <a:endParaRPr lang="en-GB"/>
          </a:p>
        </p:txBody>
      </p:sp>
    </p:spTree>
    <p:extLst>
      <p:ext uri="{BB962C8B-B14F-4D97-AF65-F5344CB8AC3E}">
        <p14:creationId xmlns:p14="http://schemas.microsoft.com/office/powerpoint/2010/main" val="404755367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A0197B7-6141-4FFF-96A6-0674AA1E7A2C}" type="slidenum">
              <a:rPr lang="en-GB" smtClean="0"/>
              <a:t>17</a:t>
            </a:fld>
            <a:endParaRPr lang="en-GB"/>
          </a:p>
        </p:txBody>
      </p:sp>
    </p:spTree>
    <p:extLst>
      <p:ext uri="{BB962C8B-B14F-4D97-AF65-F5344CB8AC3E}">
        <p14:creationId xmlns:p14="http://schemas.microsoft.com/office/powerpoint/2010/main" val="3839247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22502B81-8261-4483-BA24-CFFA280E85E9}" type="datetime1">
              <a:rPr lang="en-GB" smtClean="0"/>
              <a:t>12/11/2019</a:t>
            </a:fld>
            <a:endParaRPr lang="en-GB"/>
          </a:p>
        </p:txBody>
      </p:sp>
      <p:sp>
        <p:nvSpPr>
          <p:cNvPr id="5" name="Footer Placeholder 4"/>
          <p:cNvSpPr>
            <a:spLocks noGrp="1"/>
          </p:cNvSpPr>
          <p:nvPr>
            <p:ph type="ftr" sz="quarter" idx="11"/>
          </p:nvPr>
        </p:nvSpPr>
        <p:spPr/>
        <p:txBody>
          <a:bodyPr/>
          <a:lstStyle/>
          <a:p>
            <a:r>
              <a:rPr lang="en-GB" smtClean="0"/>
              <a:t>S Camish &amp; K Tyrrell Nov 19</a:t>
            </a:r>
            <a:endParaRPr lang="en-GB"/>
          </a:p>
        </p:txBody>
      </p:sp>
      <p:sp>
        <p:nvSpPr>
          <p:cNvPr id="6" name="Slide Number Placeholder 5"/>
          <p:cNvSpPr>
            <a:spLocks noGrp="1"/>
          </p:cNvSpPr>
          <p:nvPr>
            <p:ph type="sldNum" sz="quarter" idx="12"/>
          </p:nvPr>
        </p:nvSpPr>
        <p:spPr/>
        <p:txBody>
          <a:bodyPr/>
          <a:lstStyle/>
          <a:p>
            <a:fld id="{54C5D2D5-29AE-44E2-8C62-179DFDCEB23C}" type="slidenum">
              <a:rPr lang="en-GB" smtClean="0"/>
              <a:t>‹#›</a:t>
            </a:fld>
            <a:endParaRPr lang="en-GB"/>
          </a:p>
        </p:txBody>
      </p:sp>
    </p:spTree>
    <p:extLst>
      <p:ext uri="{BB962C8B-B14F-4D97-AF65-F5344CB8AC3E}">
        <p14:creationId xmlns:p14="http://schemas.microsoft.com/office/powerpoint/2010/main" val="5952634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9D034FE-9C33-4DBF-8714-56DE0C16A6E2}" type="datetime1">
              <a:rPr lang="en-GB" smtClean="0"/>
              <a:t>12/11/2019</a:t>
            </a:fld>
            <a:endParaRPr lang="en-GB"/>
          </a:p>
        </p:txBody>
      </p:sp>
      <p:sp>
        <p:nvSpPr>
          <p:cNvPr id="5" name="Footer Placeholder 4"/>
          <p:cNvSpPr>
            <a:spLocks noGrp="1"/>
          </p:cNvSpPr>
          <p:nvPr>
            <p:ph type="ftr" sz="quarter" idx="11"/>
          </p:nvPr>
        </p:nvSpPr>
        <p:spPr/>
        <p:txBody>
          <a:bodyPr/>
          <a:lstStyle/>
          <a:p>
            <a:r>
              <a:rPr lang="en-GB" smtClean="0"/>
              <a:t>S Camish &amp; K Tyrrell Nov 19</a:t>
            </a:r>
            <a:endParaRPr lang="en-GB"/>
          </a:p>
        </p:txBody>
      </p:sp>
      <p:sp>
        <p:nvSpPr>
          <p:cNvPr id="6" name="Slide Number Placeholder 5"/>
          <p:cNvSpPr>
            <a:spLocks noGrp="1"/>
          </p:cNvSpPr>
          <p:nvPr>
            <p:ph type="sldNum" sz="quarter" idx="12"/>
          </p:nvPr>
        </p:nvSpPr>
        <p:spPr/>
        <p:txBody>
          <a:bodyPr/>
          <a:lstStyle/>
          <a:p>
            <a:fld id="{54C5D2D5-29AE-44E2-8C62-179DFDCEB23C}" type="slidenum">
              <a:rPr lang="en-GB" smtClean="0"/>
              <a:t>‹#›</a:t>
            </a:fld>
            <a:endParaRPr lang="en-GB"/>
          </a:p>
        </p:txBody>
      </p:sp>
    </p:spTree>
    <p:extLst>
      <p:ext uri="{BB962C8B-B14F-4D97-AF65-F5344CB8AC3E}">
        <p14:creationId xmlns:p14="http://schemas.microsoft.com/office/powerpoint/2010/main" val="27084606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60B263B-3E99-4F92-B5E2-27208314E020}" type="datetime1">
              <a:rPr lang="en-GB" smtClean="0"/>
              <a:t>12/11/2019</a:t>
            </a:fld>
            <a:endParaRPr lang="en-GB"/>
          </a:p>
        </p:txBody>
      </p:sp>
      <p:sp>
        <p:nvSpPr>
          <p:cNvPr id="5" name="Footer Placeholder 4"/>
          <p:cNvSpPr>
            <a:spLocks noGrp="1"/>
          </p:cNvSpPr>
          <p:nvPr>
            <p:ph type="ftr" sz="quarter" idx="11"/>
          </p:nvPr>
        </p:nvSpPr>
        <p:spPr/>
        <p:txBody>
          <a:bodyPr/>
          <a:lstStyle/>
          <a:p>
            <a:r>
              <a:rPr lang="en-GB" smtClean="0"/>
              <a:t>S Camish &amp; K Tyrrell Nov 19</a:t>
            </a:r>
            <a:endParaRPr lang="en-GB"/>
          </a:p>
        </p:txBody>
      </p:sp>
      <p:sp>
        <p:nvSpPr>
          <p:cNvPr id="6" name="Slide Number Placeholder 5"/>
          <p:cNvSpPr>
            <a:spLocks noGrp="1"/>
          </p:cNvSpPr>
          <p:nvPr>
            <p:ph type="sldNum" sz="quarter" idx="12"/>
          </p:nvPr>
        </p:nvSpPr>
        <p:spPr/>
        <p:txBody>
          <a:bodyPr/>
          <a:lstStyle/>
          <a:p>
            <a:fld id="{54C5D2D5-29AE-44E2-8C62-179DFDCEB23C}" type="slidenum">
              <a:rPr lang="en-GB" smtClean="0"/>
              <a:t>‹#›</a:t>
            </a:fld>
            <a:endParaRPr lang="en-GB"/>
          </a:p>
        </p:txBody>
      </p:sp>
    </p:spTree>
    <p:extLst>
      <p:ext uri="{BB962C8B-B14F-4D97-AF65-F5344CB8AC3E}">
        <p14:creationId xmlns:p14="http://schemas.microsoft.com/office/powerpoint/2010/main" val="22357613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5FDF879-24BA-4337-9294-D287E902BFAF}" type="datetime1">
              <a:rPr lang="en-GB" smtClean="0"/>
              <a:t>12/11/2019</a:t>
            </a:fld>
            <a:endParaRPr lang="en-GB"/>
          </a:p>
        </p:txBody>
      </p:sp>
      <p:sp>
        <p:nvSpPr>
          <p:cNvPr id="6" name="Footer Placeholder 5"/>
          <p:cNvSpPr>
            <a:spLocks noGrp="1"/>
          </p:cNvSpPr>
          <p:nvPr>
            <p:ph type="ftr" sz="quarter" idx="11"/>
          </p:nvPr>
        </p:nvSpPr>
        <p:spPr/>
        <p:txBody>
          <a:bodyPr/>
          <a:lstStyle/>
          <a:p>
            <a:r>
              <a:rPr lang="en-GB" smtClean="0"/>
              <a:t>S Camish &amp; K Tyrrell Nov 19</a:t>
            </a:r>
            <a:endParaRPr lang="en-GB"/>
          </a:p>
        </p:txBody>
      </p:sp>
      <p:sp>
        <p:nvSpPr>
          <p:cNvPr id="7" name="Slide Number Placeholder 6"/>
          <p:cNvSpPr>
            <a:spLocks noGrp="1"/>
          </p:cNvSpPr>
          <p:nvPr>
            <p:ph type="sldNum" sz="quarter" idx="12"/>
          </p:nvPr>
        </p:nvSpPr>
        <p:spPr/>
        <p:txBody>
          <a:bodyPr/>
          <a:lstStyle/>
          <a:p>
            <a:fld id="{54C5D2D5-29AE-44E2-8C62-179DFDCEB23C}" type="slidenum">
              <a:rPr lang="en-GB" smtClean="0"/>
              <a:t>‹#›</a:t>
            </a:fld>
            <a:endParaRPr lang="en-GB"/>
          </a:p>
        </p:txBody>
      </p:sp>
    </p:spTree>
    <p:extLst>
      <p:ext uri="{BB962C8B-B14F-4D97-AF65-F5344CB8AC3E}">
        <p14:creationId xmlns:p14="http://schemas.microsoft.com/office/powerpoint/2010/main" val="2031934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8B85BAD2-35E6-457B-8B14-0493398979D1}" type="datetime1">
              <a:rPr lang="en-GB" smtClean="0"/>
              <a:t>12/11/2019</a:t>
            </a:fld>
            <a:endParaRPr lang="en-GB"/>
          </a:p>
        </p:txBody>
      </p:sp>
      <p:sp>
        <p:nvSpPr>
          <p:cNvPr id="8" name="Footer Placeholder 7"/>
          <p:cNvSpPr>
            <a:spLocks noGrp="1"/>
          </p:cNvSpPr>
          <p:nvPr>
            <p:ph type="ftr" sz="quarter" idx="11"/>
          </p:nvPr>
        </p:nvSpPr>
        <p:spPr/>
        <p:txBody>
          <a:bodyPr/>
          <a:lstStyle/>
          <a:p>
            <a:r>
              <a:rPr lang="en-GB" smtClean="0"/>
              <a:t>S Camish &amp; K Tyrrell Nov 19</a:t>
            </a:r>
            <a:endParaRPr lang="en-GB"/>
          </a:p>
        </p:txBody>
      </p:sp>
      <p:sp>
        <p:nvSpPr>
          <p:cNvPr id="9" name="Slide Number Placeholder 8"/>
          <p:cNvSpPr>
            <a:spLocks noGrp="1"/>
          </p:cNvSpPr>
          <p:nvPr>
            <p:ph type="sldNum" sz="quarter" idx="12"/>
          </p:nvPr>
        </p:nvSpPr>
        <p:spPr/>
        <p:txBody>
          <a:bodyPr/>
          <a:lstStyle/>
          <a:p>
            <a:fld id="{54C5D2D5-29AE-44E2-8C62-179DFDCEB23C}" type="slidenum">
              <a:rPr lang="en-GB" smtClean="0"/>
              <a:t>‹#›</a:t>
            </a:fld>
            <a:endParaRPr lang="en-GB"/>
          </a:p>
        </p:txBody>
      </p:sp>
    </p:spTree>
    <p:extLst>
      <p:ext uri="{BB962C8B-B14F-4D97-AF65-F5344CB8AC3E}">
        <p14:creationId xmlns:p14="http://schemas.microsoft.com/office/powerpoint/2010/main" val="29917610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C5DDFF6B-63CB-4AE3-9A3C-ED335F673E00}" type="datetime1">
              <a:rPr lang="en-GB" smtClean="0"/>
              <a:t>12/11/2019</a:t>
            </a:fld>
            <a:endParaRPr lang="en-GB"/>
          </a:p>
        </p:txBody>
      </p:sp>
      <p:sp>
        <p:nvSpPr>
          <p:cNvPr id="4" name="Footer Placeholder 3"/>
          <p:cNvSpPr>
            <a:spLocks noGrp="1"/>
          </p:cNvSpPr>
          <p:nvPr>
            <p:ph type="ftr" sz="quarter" idx="11"/>
          </p:nvPr>
        </p:nvSpPr>
        <p:spPr/>
        <p:txBody>
          <a:bodyPr/>
          <a:lstStyle/>
          <a:p>
            <a:r>
              <a:rPr lang="en-GB" smtClean="0"/>
              <a:t>S Camish &amp; K Tyrrell Nov 19</a:t>
            </a:r>
            <a:endParaRPr lang="en-GB"/>
          </a:p>
        </p:txBody>
      </p:sp>
      <p:sp>
        <p:nvSpPr>
          <p:cNvPr id="5" name="Slide Number Placeholder 4"/>
          <p:cNvSpPr>
            <a:spLocks noGrp="1"/>
          </p:cNvSpPr>
          <p:nvPr>
            <p:ph type="sldNum" sz="quarter" idx="12"/>
          </p:nvPr>
        </p:nvSpPr>
        <p:spPr/>
        <p:txBody>
          <a:bodyPr/>
          <a:lstStyle/>
          <a:p>
            <a:fld id="{54C5D2D5-29AE-44E2-8C62-179DFDCEB23C}" type="slidenum">
              <a:rPr lang="en-GB" smtClean="0"/>
              <a:t>‹#›</a:t>
            </a:fld>
            <a:endParaRPr lang="en-GB"/>
          </a:p>
        </p:txBody>
      </p:sp>
    </p:spTree>
    <p:extLst>
      <p:ext uri="{BB962C8B-B14F-4D97-AF65-F5344CB8AC3E}">
        <p14:creationId xmlns:p14="http://schemas.microsoft.com/office/powerpoint/2010/main" val="32900672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889E864-5D89-46AF-93CE-A93DD61A88AD}" type="datetime1">
              <a:rPr lang="en-GB" smtClean="0"/>
              <a:t>12/11/2019</a:t>
            </a:fld>
            <a:endParaRPr lang="en-GB"/>
          </a:p>
        </p:txBody>
      </p:sp>
      <p:sp>
        <p:nvSpPr>
          <p:cNvPr id="3" name="Footer Placeholder 2"/>
          <p:cNvSpPr>
            <a:spLocks noGrp="1"/>
          </p:cNvSpPr>
          <p:nvPr>
            <p:ph type="ftr" sz="quarter" idx="11"/>
          </p:nvPr>
        </p:nvSpPr>
        <p:spPr/>
        <p:txBody>
          <a:bodyPr/>
          <a:lstStyle/>
          <a:p>
            <a:r>
              <a:rPr lang="en-GB" smtClean="0"/>
              <a:t>S Camish &amp; K Tyrrell Nov 19</a:t>
            </a:r>
            <a:endParaRPr lang="en-GB"/>
          </a:p>
        </p:txBody>
      </p:sp>
      <p:sp>
        <p:nvSpPr>
          <p:cNvPr id="4" name="Slide Number Placeholder 3"/>
          <p:cNvSpPr>
            <a:spLocks noGrp="1"/>
          </p:cNvSpPr>
          <p:nvPr>
            <p:ph type="sldNum" sz="quarter" idx="12"/>
          </p:nvPr>
        </p:nvSpPr>
        <p:spPr/>
        <p:txBody>
          <a:bodyPr/>
          <a:lstStyle/>
          <a:p>
            <a:fld id="{54C5D2D5-29AE-44E2-8C62-179DFDCEB23C}" type="slidenum">
              <a:rPr lang="en-GB" smtClean="0"/>
              <a:t>‹#›</a:t>
            </a:fld>
            <a:endParaRPr lang="en-GB"/>
          </a:p>
        </p:txBody>
      </p:sp>
    </p:spTree>
    <p:extLst>
      <p:ext uri="{BB962C8B-B14F-4D97-AF65-F5344CB8AC3E}">
        <p14:creationId xmlns:p14="http://schemas.microsoft.com/office/powerpoint/2010/main" val="16002112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1409647-7377-408D-A553-D90AF161DF81}" type="datetime1">
              <a:rPr lang="en-GB" smtClean="0"/>
              <a:t>12/11/2019</a:t>
            </a:fld>
            <a:endParaRPr lang="en-GB"/>
          </a:p>
        </p:txBody>
      </p:sp>
      <p:sp>
        <p:nvSpPr>
          <p:cNvPr id="6" name="Footer Placeholder 5"/>
          <p:cNvSpPr>
            <a:spLocks noGrp="1"/>
          </p:cNvSpPr>
          <p:nvPr>
            <p:ph type="ftr" sz="quarter" idx="11"/>
          </p:nvPr>
        </p:nvSpPr>
        <p:spPr/>
        <p:txBody>
          <a:bodyPr/>
          <a:lstStyle/>
          <a:p>
            <a:r>
              <a:rPr lang="en-GB" smtClean="0"/>
              <a:t>S Camish &amp; K Tyrrell Nov 19</a:t>
            </a:r>
            <a:endParaRPr lang="en-GB"/>
          </a:p>
        </p:txBody>
      </p:sp>
      <p:sp>
        <p:nvSpPr>
          <p:cNvPr id="7" name="Slide Number Placeholder 6"/>
          <p:cNvSpPr>
            <a:spLocks noGrp="1"/>
          </p:cNvSpPr>
          <p:nvPr>
            <p:ph type="sldNum" sz="quarter" idx="12"/>
          </p:nvPr>
        </p:nvSpPr>
        <p:spPr/>
        <p:txBody>
          <a:bodyPr/>
          <a:lstStyle/>
          <a:p>
            <a:fld id="{54C5D2D5-29AE-44E2-8C62-179DFDCEB23C}" type="slidenum">
              <a:rPr lang="en-GB" smtClean="0"/>
              <a:t>‹#›</a:t>
            </a:fld>
            <a:endParaRPr lang="en-GB"/>
          </a:p>
        </p:txBody>
      </p:sp>
    </p:spTree>
    <p:extLst>
      <p:ext uri="{BB962C8B-B14F-4D97-AF65-F5344CB8AC3E}">
        <p14:creationId xmlns:p14="http://schemas.microsoft.com/office/powerpoint/2010/main" val="10869902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FD2A856-807F-4A4B-925D-2341F9836EBE}" type="datetime1">
              <a:rPr lang="en-GB" smtClean="0"/>
              <a:t>12/11/2019</a:t>
            </a:fld>
            <a:endParaRPr lang="en-GB"/>
          </a:p>
        </p:txBody>
      </p:sp>
      <p:sp>
        <p:nvSpPr>
          <p:cNvPr id="6" name="Footer Placeholder 5"/>
          <p:cNvSpPr>
            <a:spLocks noGrp="1"/>
          </p:cNvSpPr>
          <p:nvPr>
            <p:ph type="ftr" sz="quarter" idx="11"/>
          </p:nvPr>
        </p:nvSpPr>
        <p:spPr/>
        <p:txBody>
          <a:bodyPr/>
          <a:lstStyle/>
          <a:p>
            <a:r>
              <a:rPr lang="en-GB" smtClean="0"/>
              <a:t>S Camish &amp; K Tyrrell Nov 19</a:t>
            </a:r>
            <a:endParaRPr lang="en-GB"/>
          </a:p>
        </p:txBody>
      </p:sp>
      <p:sp>
        <p:nvSpPr>
          <p:cNvPr id="7" name="Slide Number Placeholder 6"/>
          <p:cNvSpPr>
            <a:spLocks noGrp="1"/>
          </p:cNvSpPr>
          <p:nvPr>
            <p:ph type="sldNum" sz="quarter" idx="12"/>
          </p:nvPr>
        </p:nvSpPr>
        <p:spPr/>
        <p:txBody>
          <a:bodyPr/>
          <a:lstStyle/>
          <a:p>
            <a:fld id="{54C5D2D5-29AE-44E2-8C62-179DFDCEB23C}" type="slidenum">
              <a:rPr lang="en-GB" smtClean="0"/>
              <a:t>‹#›</a:t>
            </a:fld>
            <a:endParaRPr lang="en-GB"/>
          </a:p>
        </p:txBody>
      </p:sp>
    </p:spTree>
    <p:extLst>
      <p:ext uri="{BB962C8B-B14F-4D97-AF65-F5344CB8AC3E}">
        <p14:creationId xmlns:p14="http://schemas.microsoft.com/office/powerpoint/2010/main" val="21200770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E20B515-0C8D-4D0F-ADB6-CFBB06625D25}" type="datetime1">
              <a:rPr lang="en-GB" smtClean="0"/>
              <a:t>12/11/2019</a:t>
            </a:fld>
            <a:endParaRPr lang="en-GB"/>
          </a:p>
        </p:txBody>
      </p:sp>
      <p:sp>
        <p:nvSpPr>
          <p:cNvPr id="5" name="Footer Placeholder 4"/>
          <p:cNvSpPr>
            <a:spLocks noGrp="1"/>
          </p:cNvSpPr>
          <p:nvPr>
            <p:ph type="ftr" sz="quarter" idx="11"/>
          </p:nvPr>
        </p:nvSpPr>
        <p:spPr/>
        <p:txBody>
          <a:bodyPr/>
          <a:lstStyle/>
          <a:p>
            <a:r>
              <a:rPr lang="en-GB" smtClean="0"/>
              <a:t>S Camish &amp; K Tyrrell Nov 19</a:t>
            </a:r>
            <a:endParaRPr lang="en-GB"/>
          </a:p>
        </p:txBody>
      </p:sp>
      <p:sp>
        <p:nvSpPr>
          <p:cNvPr id="6" name="Slide Number Placeholder 5"/>
          <p:cNvSpPr>
            <a:spLocks noGrp="1"/>
          </p:cNvSpPr>
          <p:nvPr>
            <p:ph type="sldNum" sz="quarter" idx="12"/>
          </p:nvPr>
        </p:nvSpPr>
        <p:spPr/>
        <p:txBody>
          <a:bodyPr/>
          <a:lstStyle/>
          <a:p>
            <a:fld id="{54C5D2D5-29AE-44E2-8C62-179DFDCEB23C}" type="slidenum">
              <a:rPr lang="en-GB" smtClean="0"/>
              <a:t>‹#›</a:t>
            </a:fld>
            <a:endParaRPr lang="en-GB"/>
          </a:p>
        </p:txBody>
      </p:sp>
    </p:spTree>
    <p:extLst>
      <p:ext uri="{BB962C8B-B14F-4D97-AF65-F5344CB8AC3E}">
        <p14:creationId xmlns:p14="http://schemas.microsoft.com/office/powerpoint/2010/main" val="14160819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A8A2641-0FBC-4413-87EE-C74EB830BF21}" type="datetime1">
              <a:rPr lang="en-GB" smtClean="0"/>
              <a:t>12/11/2019</a:t>
            </a:fld>
            <a:endParaRPr lang="en-GB"/>
          </a:p>
        </p:txBody>
      </p:sp>
      <p:sp>
        <p:nvSpPr>
          <p:cNvPr id="5" name="Footer Placeholder 4"/>
          <p:cNvSpPr>
            <a:spLocks noGrp="1"/>
          </p:cNvSpPr>
          <p:nvPr>
            <p:ph type="ftr" sz="quarter" idx="11"/>
          </p:nvPr>
        </p:nvSpPr>
        <p:spPr/>
        <p:txBody>
          <a:bodyPr/>
          <a:lstStyle/>
          <a:p>
            <a:r>
              <a:rPr lang="en-GB" smtClean="0"/>
              <a:t>S Camish &amp; K Tyrrell Nov 19</a:t>
            </a:r>
            <a:endParaRPr lang="en-GB"/>
          </a:p>
        </p:txBody>
      </p:sp>
      <p:sp>
        <p:nvSpPr>
          <p:cNvPr id="6" name="Slide Number Placeholder 5"/>
          <p:cNvSpPr>
            <a:spLocks noGrp="1"/>
          </p:cNvSpPr>
          <p:nvPr>
            <p:ph type="sldNum" sz="quarter" idx="12"/>
          </p:nvPr>
        </p:nvSpPr>
        <p:spPr/>
        <p:txBody>
          <a:bodyPr/>
          <a:lstStyle/>
          <a:p>
            <a:fld id="{54C5D2D5-29AE-44E2-8C62-179DFDCEB23C}" type="slidenum">
              <a:rPr lang="en-GB" smtClean="0"/>
              <a:t>‹#›</a:t>
            </a:fld>
            <a:endParaRPr lang="en-GB"/>
          </a:p>
        </p:txBody>
      </p:sp>
    </p:spTree>
    <p:extLst>
      <p:ext uri="{BB962C8B-B14F-4D97-AF65-F5344CB8AC3E}">
        <p14:creationId xmlns:p14="http://schemas.microsoft.com/office/powerpoint/2010/main" val="41783834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5FFEE4A-2946-44A8-AB05-7FAB8F6494B1}" type="datetime1">
              <a:rPr lang="en-GB" smtClean="0"/>
              <a:t>12/11/2019</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GB" smtClean="0"/>
              <a:t>S Camish &amp; K Tyrrell Nov 19</a:t>
            </a:r>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4C5D2D5-29AE-44E2-8C62-179DFDCEB23C}" type="slidenum">
              <a:rPr lang="en-GB" smtClean="0"/>
              <a:t>‹#›</a:t>
            </a:fld>
            <a:endParaRPr lang="en-GB"/>
          </a:p>
        </p:txBody>
      </p:sp>
    </p:spTree>
    <p:extLst>
      <p:ext uri="{BB962C8B-B14F-4D97-AF65-F5344CB8AC3E}">
        <p14:creationId xmlns:p14="http://schemas.microsoft.com/office/powerpoint/2010/main" val="11506720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ukhosted39.renlearn.co.uk/2246662/default.aspx"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hyperlink" Target="https://ukhosted39.renlearn.co.uk/2246662/HomeConnect/" TargetMode="External"/><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hyperlink" Target="https://www.arbookfind.co.uk/default.aspx?client=homeconnectuk" TargetMode="External"/><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3314799"/>
          </a:xfrm>
        </p:spPr>
        <p:txBody>
          <a:bodyPr>
            <a:normAutofit fontScale="90000"/>
          </a:bodyPr>
          <a:lstStyle/>
          <a:p>
            <a:r>
              <a:rPr lang="en-GB" sz="7200" dirty="0"/>
              <a:t>Accelerated Reader: A Guide for </a:t>
            </a:r>
            <a:r>
              <a:rPr lang="en-GB" sz="7200" dirty="0" smtClean="0"/>
              <a:t>Parents</a:t>
            </a:r>
            <a:br>
              <a:rPr lang="en-GB" sz="7200" dirty="0" smtClean="0"/>
            </a:br>
            <a:r>
              <a:rPr lang="en-GB" sz="7200" dirty="0" smtClean="0"/>
              <a:t>12.11.19</a:t>
            </a:r>
            <a:endParaRPr lang="en-GB" sz="7200" dirty="0"/>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75856" y="1124744"/>
            <a:ext cx="2304256" cy="1152128"/>
          </a:xfrm>
          <a:prstGeom prst="rect">
            <a:avLst/>
          </a:prstGeom>
        </p:spPr>
      </p:pic>
      <p:sp>
        <p:nvSpPr>
          <p:cNvPr id="6" name="Footer Placeholder 5"/>
          <p:cNvSpPr>
            <a:spLocks noGrp="1"/>
          </p:cNvSpPr>
          <p:nvPr>
            <p:ph type="ftr" sz="quarter" idx="11"/>
          </p:nvPr>
        </p:nvSpPr>
        <p:spPr/>
        <p:txBody>
          <a:bodyPr/>
          <a:lstStyle/>
          <a:p>
            <a:r>
              <a:rPr lang="en-GB" smtClean="0"/>
              <a:t>S Camish &amp; K Tyrrell Nov 19</a:t>
            </a:r>
            <a:endParaRPr lang="en-GB"/>
          </a:p>
        </p:txBody>
      </p:sp>
    </p:spTree>
    <p:extLst>
      <p:ext uri="{BB962C8B-B14F-4D97-AF65-F5344CB8AC3E}">
        <p14:creationId xmlns:p14="http://schemas.microsoft.com/office/powerpoint/2010/main" val="33342115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Image result for star tes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3609" y="1268761"/>
            <a:ext cx="4896544" cy="193393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4"/>
          <a:stretch>
            <a:fillRect/>
          </a:stretch>
        </p:blipFill>
        <p:spPr>
          <a:xfrm>
            <a:off x="1928389" y="3933056"/>
            <a:ext cx="6841940" cy="2016224"/>
          </a:xfrm>
          <a:prstGeom prst="rect">
            <a:avLst/>
          </a:prstGeom>
        </p:spPr>
      </p:pic>
      <p:sp>
        <p:nvSpPr>
          <p:cNvPr id="5" name="Footer Placeholder 4"/>
          <p:cNvSpPr>
            <a:spLocks noGrp="1"/>
          </p:cNvSpPr>
          <p:nvPr>
            <p:ph type="ftr" sz="quarter" idx="11"/>
          </p:nvPr>
        </p:nvSpPr>
        <p:spPr/>
        <p:txBody>
          <a:bodyPr/>
          <a:lstStyle/>
          <a:p>
            <a:r>
              <a:rPr lang="en-GB" smtClean="0"/>
              <a:t>S Camish &amp; K Tyrrell Nov 19</a:t>
            </a:r>
            <a:endParaRPr lang="en-GB"/>
          </a:p>
        </p:txBody>
      </p:sp>
    </p:spTree>
    <p:extLst>
      <p:ext uri="{BB962C8B-B14F-4D97-AF65-F5344CB8AC3E}">
        <p14:creationId xmlns:p14="http://schemas.microsoft.com/office/powerpoint/2010/main" val="216636911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4168" y="5192972"/>
            <a:ext cx="2868216" cy="146002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539552" y="548680"/>
            <a:ext cx="8136904" cy="5570756"/>
          </a:xfrm>
          <a:prstGeom prst="rect">
            <a:avLst/>
          </a:prstGeom>
          <a:noFill/>
        </p:spPr>
        <p:txBody>
          <a:bodyPr wrap="square" rtlCol="0">
            <a:spAutoFit/>
          </a:bodyPr>
          <a:lstStyle/>
          <a:p>
            <a:pPr algn="ctr"/>
            <a:r>
              <a:rPr lang="en-GB" sz="3200" b="1" u="sng" dirty="0"/>
              <a:t>Accelerated Reader: A Guide for Parents</a:t>
            </a:r>
          </a:p>
          <a:p>
            <a:endParaRPr lang="en-GB" sz="3200" dirty="0"/>
          </a:p>
          <a:p>
            <a:r>
              <a:rPr lang="en-GB" sz="3200" dirty="0"/>
              <a:t>In </a:t>
            </a:r>
            <a:r>
              <a:rPr lang="en-GB" sz="3200" dirty="0" smtClean="0"/>
              <a:t>KS2 all children </a:t>
            </a:r>
            <a:r>
              <a:rPr lang="en-GB" sz="3200" dirty="0"/>
              <a:t>take part in the  </a:t>
            </a:r>
            <a:r>
              <a:rPr lang="en-GB" sz="3200" b="1" dirty="0">
                <a:solidFill>
                  <a:srgbClr val="00B050"/>
                </a:solidFill>
              </a:rPr>
              <a:t>Accelerated Reader </a:t>
            </a:r>
            <a:r>
              <a:rPr lang="en-GB" sz="3200" dirty="0"/>
              <a:t>programme, which is designed to do the following things:</a:t>
            </a:r>
          </a:p>
          <a:p>
            <a:endParaRPr lang="en-GB" sz="3200" dirty="0"/>
          </a:p>
          <a:p>
            <a:pPr marL="457200" indent="-457200">
              <a:buFont typeface="Arial" panose="020B0604020202020204" pitchFamily="34" charset="0"/>
              <a:buChar char="•"/>
            </a:pPr>
            <a:r>
              <a:rPr lang="en-GB" sz="3200" dirty="0">
                <a:solidFill>
                  <a:srgbClr val="7030A0"/>
                </a:solidFill>
              </a:rPr>
              <a:t>Find books that are the right ability for your child</a:t>
            </a:r>
          </a:p>
          <a:p>
            <a:pPr marL="457200" indent="-457200">
              <a:buFont typeface="Arial" panose="020B0604020202020204" pitchFamily="34" charset="0"/>
              <a:buChar char="•"/>
            </a:pPr>
            <a:r>
              <a:rPr lang="en-GB" sz="3200" dirty="0">
                <a:solidFill>
                  <a:srgbClr val="7030A0"/>
                </a:solidFill>
              </a:rPr>
              <a:t>Encourage your child to read more</a:t>
            </a:r>
          </a:p>
          <a:p>
            <a:pPr marL="457200" indent="-457200">
              <a:buFont typeface="Arial" panose="020B0604020202020204" pitchFamily="34" charset="0"/>
              <a:buChar char="•"/>
            </a:pPr>
            <a:r>
              <a:rPr lang="en-GB" sz="3200" dirty="0">
                <a:solidFill>
                  <a:srgbClr val="7030A0"/>
                </a:solidFill>
              </a:rPr>
              <a:t>Improve your child’s reading ability.</a:t>
            </a:r>
          </a:p>
          <a:p>
            <a:endParaRPr lang="en-GB" dirty="0"/>
          </a:p>
          <a:p>
            <a:endParaRPr lang="en-GB" dirty="0"/>
          </a:p>
        </p:txBody>
      </p:sp>
      <p:sp>
        <p:nvSpPr>
          <p:cNvPr id="3" name="Footer Placeholder 2"/>
          <p:cNvSpPr>
            <a:spLocks noGrp="1"/>
          </p:cNvSpPr>
          <p:nvPr>
            <p:ph type="ftr" sz="quarter" idx="11"/>
          </p:nvPr>
        </p:nvSpPr>
        <p:spPr/>
        <p:txBody>
          <a:bodyPr/>
          <a:lstStyle/>
          <a:p>
            <a:r>
              <a:rPr lang="en-GB" smtClean="0"/>
              <a:t>S Camish &amp; K Tyrrell Nov 19</a:t>
            </a:r>
            <a:endParaRPr lang="en-GB"/>
          </a:p>
        </p:txBody>
      </p:sp>
    </p:spTree>
    <p:extLst>
      <p:ext uri="{BB962C8B-B14F-4D97-AF65-F5344CB8AC3E}">
        <p14:creationId xmlns:p14="http://schemas.microsoft.com/office/powerpoint/2010/main" val="337890213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t>STAR Reading tests</a:t>
            </a:r>
            <a:endParaRPr lang="en-GB" dirty="0"/>
          </a:p>
        </p:txBody>
      </p:sp>
      <p:sp>
        <p:nvSpPr>
          <p:cNvPr id="3" name="Content Placeholder 2"/>
          <p:cNvSpPr>
            <a:spLocks noGrp="1"/>
          </p:cNvSpPr>
          <p:nvPr>
            <p:ph idx="1"/>
          </p:nvPr>
        </p:nvSpPr>
        <p:spPr/>
        <p:txBody>
          <a:bodyPr>
            <a:normAutofit fontScale="85000" lnSpcReduction="10000"/>
          </a:bodyPr>
          <a:lstStyle/>
          <a:p>
            <a:r>
              <a:rPr lang="en-GB" dirty="0" smtClean="0"/>
              <a:t>Each </a:t>
            </a:r>
            <a:r>
              <a:rPr lang="en-GB" dirty="0"/>
              <a:t>term children in KS2 (and year 2 when ready) take a test on a computer or </a:t>
            </a:r>
            <a:r>
              <a:rPr lang="en-GB" dirty="0" err="1" smtClean="0"/>
              <a:t>Ipad</a:t>
            </a:r>
            <a:r>
              <a:rPr lang="en-GB" dirty="0" smtClean="0"/>
              <a:t> </a:t>
            </a:r>
            <a:r>
              <a:rPr lang="en-GB" dirty="0"/>
              <a:t>called STAR Reading. </a:t>
            </a:r>
            <a:endParaRPr lang="en-GB" dirty="0" smtClean="0"/>
          </a:p>
          <a:p>
            <a:r>
              <a:rPr lang="en-GB" dirty="0" smtClean="0"/>
              <a:t>The </a:t>
            </a:r>
            <a:r>
              <a:rPr lang="en-GB" dirty="0"/>
              <a:t>test uses multiple-choice timed questions to determine a child's reading level. </a:t>
            </a:r>
            <a:endParaRPr lang="en-GB" dirty="0" smtClean="0"/>
          </a:p>
          <a:p>
            <a:r>
              <a:rPr lang="en-GB" dirty="0" smtClean="0"/>
              <a:t>Questions </a:t>
            </a:r>
            <a:r>
              <a:rPr lang="en-GB" dirty="0"/>
              <a:t>in STAR reading adjust to a child's responses so if they respond correctly, the difficulty increases and if they answer incorrectly, the difficulty level is reduced. </a:t>
            </a:r>
            <a:endParaRPr lang="en-GB" dirty="0" smtClean="0"/>
          </a:p>
          <a:p>
            <a:r>
              <a:rPr lang="en-GB" dirty="0" smtClean="0"/>
              <a:t>When </a:t>
            </a:r>
            <a:r>
              <a:rPr lang="en-GB" dirty="0"/>
              <a:t>a child has completed the test their teacher can find out their 'Zone of Proximal Development (ZPD). </a:t>
            </a:r>
            <a:endParaRPr lang="en-GB" dirty="0"/>
          </a:p>
        </p:txBody>
      </p:sp>
      <p:sp>
        <p:nvSpPr>
          <p:cNvPr id="4" name="Footer Placeholder 3"/>
          <p:cNvSpPr>
            <a:spLocks noGrp="1"/>
          </p:cNvSpPr>
          <p:nvPr>
            <p:ph type="ftr" sz="quarter" idx="11"/>
          </p:nvPr>
        </p:nvSpPr>
        <p:spPr/>
        <p:txBody>
          <a:bodyPr/>
          <a:lstStyle/>
          <a:p>
            <a:r>
              <a:rPr lang="en-GB" smtClean="0"/>
              <a:t>S Camish &amp; K Tyrrell Nov 19</a:t>
            </a:r>
            <a:endParaRPr lang="en-GB"/>
          </a:p>
        </p:txBody>
      </p:sp>
    </p:spTree>
    <p:extLst>
      <p:ext uri="{BB962C8B-B14F-4D97-AF65-F5344CB8AC3E}">
        <p14:creationId xmlns:p14="http://schemas.microsoft.com/office/powerpoint/2010/main" val="97630191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8686800" cy="1143000"/>
          </a:xfrm>
        </p:spPr>
        <p:txBody>
          <a:bodyPr>
            <a:noAutofit/>
          </a:bodyPr>
          <a:lstStyle/>
          <a:p>
            <a:r>
              <a:rPr lang="en-GB" b="1" dirty="0" smtClean="0"/>
              <a:t>The </a:t>
            </a:r>
            <a:r>
              <a:rPr lang="en-GB" b="1" dirty="0" smtClean="0"/>
              <a:t>ZPD Score</a:t>
            </a:r>
            <a:endParaRPr lang="en-GB" b="1" dirty="0"/>
          </a:p>
        </p:txBody>
      </p:sp>
      <p:pic>
        <p:nvPicPr>
          <p:cNvPr id="4099" name="Picture 3"/>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251520" y="3861048"/>
            <a:ext cx="3005653" cy="27832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3851920" y="1772816"/>
            <a:ext cx="5084171" cy="4524315"/>
          </a:xfrm>
          <a:prstGeom prst="rect">
            <a:avLst/>
          </a:prstGeom>
          <a:noFill/>
        </p:spPr>
        <p:txBody>
          <a:bodyPr wrap="square" rtlCol="0">
            <a:spAutoFit/>
          </a:bodyPr>
          <a:lstStyle/>
          <a:p>
            <a:r>
              <a:rPr lang="en-GB" sz="2400" dirty="0"/>
              <a:t>ZPD is two numbers that the </a:t>
            </a:r>
            <a:r>
              <a:rPr lang="en-GB" sz="2400" dirty="0" smtClean="0"/>
              <a:t>children use </a:t>
            </a:r>
            <a:r>
              <a:rPr lang="en-GB" sz="2400" dirty="0"/>
              <a:t>to choose their next reading book.</a:t>
            </a:r>
          </a:p>
          <a:p>
            <a:endParaRPr lang="en-GB" sz="2400" dirty="0"/>
          </a:p>
          <a:p>
            <a:r>
              <a:rPr lang="en-GB" sz="2400" dirty="0"/>
              <a:t>The lowest number is the lowest level of book </a:t>
            </a:r>
            <a:r>
              <a:rPr lang="en-GB" sz="2400" dirty="0" smtClean="0"/>
              <a:t>your child should </a:t>
            </a:r>
            <a:r>
              <a:rPr lang="en-GB" sz="2400" dirty="0"/>
              <a:t>be choosing.</a:t>
            </a:r>
          </a:p>
          <a:p>
            <a:endParaRPr lang="en-GB" sz="2400" dirty="0"/>
          </a:p>
          <a:p>
            <a:r>
              <a:rPr lang="en-GB" sz="2400" dirty="0"/>
              <a:t>The highest number is the highest level of book </a:t>
            </a:r>
            <a:r>
              <a:rPr lang="en-GB" sz="2400" dirty="0" smtClean="0"/>
              <a:t>your child should </a:t>
            </a:r>
            <a:r>
              <a:rPr lang="en-GB" sz="2400" dirty="0"/>
              <a:t>be choosing.</a:t>
            </a:r>
          </a:p>
          <a:p>
            <a:endParaRPr lang="en-GB" sz="2400" dirty="0"/>
          </a:p>
          <a:p>
            <a:r>
              <a:rPr lang="en-GB" sz="2400" dirty="0" smtClean="0"/>
              <a:t>Children</a:t>
            </a:r>
            <a:r>
              <a:rPr lang="en-GB" sz="2400" dirty="0" smtClean="0"/>
              <a:t> </a:t>
            </a:r>
            <a:r>
              <a:rPr lang="en-GB" sz="2400" dirty="0"/>
              <a:t>keep a record of all their ZPDs in </a:t>
            </a:r>
            <a:r>
              <a:rPr lang="en-GB" sz="2400" dirty="0" smtClean="0"/>
              <a:t>their reading records.</a:t>
            </a:r>
            <a:endParaRPr lang="en-GB" sz="2400" dirty="0"/>
          </a:p>
          <a:p>
            <a:endParaRPr lang="en-GB" sz="2400" dirty="0"/>
          </a:p>
        </p:txBody>
      </p:sp>
      <p:sp>
        <p:nvSpPr>
          <p:cNvPr id="4" name="TextBox 3"/>
          <p:cNvSpPr txBox="1"/>
          <p:nvPr/>
        </p:nvSpPr>
        <p:spPr>
          <a:xfrm>
            <a:off x="179512" y="1772816"/>
            <a:ext cx="3600400" cy="1107996"/>
          </a:xfrm>
          <a:prstGeom prst="rect">
            <a:avLst/>
          </a:prstGeom>
          <a:noFill/>
        </p:spPr>
        <p:txBody>
          <a:bodyPr wrap="square" rtlCol="0">
            <a:spAutoFit/>
          </a:bodyPr>
          <a:lstStyle/>
          <a:p>
            <a:r>
              <a:rPr lang="en-GB" sz="6600" dirty="0"/>
              <a:t>3.2 – 4.6</a:t>
            </a:r>
          </a:p>
        </p:txBody>
      </p:sp>
      <p:cxnSp>
        <p:nvCxnSpPr>
          <p:cNvPr id="6" name="Straight Arrow Connector 5"/>
          <p:cNvCxnSpPr/>
          <p:nvPr/>
        </p:nvCxnSpPr>
        <p:spPr>
          <a:xfrm flipH="1" flipV="1">
            <a:off x="539552" y="2780928"/>
            <a:ext cx="720080" cy="64807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1331640" y="3212976"/>
            <a:ext cx="1512168" cy="646331"/>
          </a:xfrm>
          <a:prstGeom prst="rect">
            <a:avLst/>
          </a:prstGeom>
          <a:noFill/>
        </p:spPr>
        <p:txBody>
          <a:bodyPr wrap="square" rtlCol="0">
            <a:spAutoFit/>
          </a:bodyPr>
          <a:lstStyle/>
          <a:p>
            <a:r>
              <a:rPr lang="en-GB" dirty="0"/>
              <a:t>Lowest number</a:t>
            </a:r>
          </a:p>
        </p:txBody>
      </p:sp>
      <p:cxnSp>
        <p:nvCxnSpPr>
          <p:cNvPr id="9" name="Straight Arrow Connector 8"/>
          <p:cNvCxnSpPr/>
          <p:nvPr/>
        </p:nvCxnSpPr>
        <p:spPr>
          <a:xfrm flipH="1" flipV="1">
            <a:off x="2267744" y="2780928"/>
            <a:ext cx="360040" cy="32403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2843808" y="3104964"/>
            <a:ext cx="1080120" cy="646331"/>
          </a:xfrm>
          <a:prstGeom prst="rect">
            <a:avLst/>
          </a:prstGeom>
          <a:noFill/>
        </p:spPr>
        <p:txBody>
          <a:bodyPr wrap="square" rtlCol="0">
            <a:spAutoFit/>
          </a:bodyPr>
          <a:lstStyle/>
          <a:p>
            <a:r>
              <a:rPr lang="en-GB" dirty="0"/>
              <a:t>Highest number</a:t>
            </a:r>
          </a:p>
        </p:txBody>
      </p:sp>
      <p:sp>
        <p:nvSpPr>
          <p:cNvPr id="5" name="Footer Placeholder 4"/>
          <p:cNvSpPr>
            <a:spLocks noGrp="1"/>
          </p:cNvSpPr>
          <p:nvPr>
            <p:ph type="ftr" sz="quarter" idx="11"/>
          </p:nvPr>
        </p:nvSpPr>
        <p:spPr/>
        <p:txBody>
          <a:bodyPr/>
          <a:lstStyle/>
          <a:p>
            <a:r>
              <a:rPr lang="en-GB" smtClean="0"/>
              <a:t>S Camish &amp; K Tyrrell Nov 19</a:t>
            </a:r>
            <a:endParaRPr lang="en-GB"/>
          </a:p>
        </p:txBody>
      </p:sp>
    </p:spTree>
    <p:extLst>
      <p:ext uri="{BB962C8B-B14F-4D97-AF65-F5344CB8AC3E}">
        <p14:creationId xmlns:p14="http://schemas.microsoft.com/office/powerpoint/2010/main" val="206421222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39552" y="1556792"/>
            <a:ext cx="8427268" cy="4401205"/>
          </a:xfrm>
          <a:prstGeom prst="rect">
            <a:avLst/>
          </a:prstGeom>
          <a:noFill/>
        </p:spPr>
        <p:txBody>
          <a:bodyPr wrap="square" rtlCol="0">
            <a:spAutoFit/>
          </a:bodyPr>
          <a:lstStyle/>
          <a:p>
            <a:pPr marL="342900" indent="-342900">
              <a:buAutoNum type="arabicParenR"/>
            </a:pPr>
            <a:r>
              <a:rPr lang="en-GB" sz="2800" dirty="0" smtClean="0">
                <a:solidFill>
                  <a:srgbClr val="0070C0"/>
                </a:solidFill>
              </a:rPr>
              <a:t>Children</a:t>
            </a:r>
            <a:r>
              <a:rPr lang="en-GB" sz="2800" dirty="0" smtClean="0">
                <a:solidFill>
                  <a:srgbClr val="0070C0"/>
                </a:solidFill>
              </a:rPr>
              <a:t> </a:t>
            </a:r>
            <a:r>
              <a:rPr lang="en-GB" sz="2800" u="sng" dirty="0">
                <a:solidFill>
                  <a:srgbClr val="0070C0"/>
                </a:solidFill>
              </a:rPr>
              <a:t>must  take their time. </a:t>
            </a:r>
            <a:r>
              <a:rPr lang="en-GB" sz="2800" dirty="0">
                <a:solidFill>
                  <a:srgbClr val="0070C0"/>
                </a:solidFill>
              </a:rPr>
              <a:t>It is recommended that each child should spend </a:t>
            </a:r>
            <a:r>
              <a:rPr lang="en-GB" sz="2800" b="1" u="sng" dirty="0">
                <a:solidFill>
                  <a:srgbClr val="0070C0"/>
                </a:solidFill>
              </a:rPr>
              <a:t>at least</a:t>
            </a:r>
            <a:r>
              <a:rPr lang="en-GB" sz="2800" dirty="0">
                <a:solidFill>
                  <a:srgbClr val="0070C0"/>
                </a:solidFill>
              </a:rPr>
              <a:t> </a:t>
            </a:r>
            <a:r>
              <a:rPr lang="en-GB" sz="2800" i="1" dirty="0">
                <a:solidFill>
                  <a:srgbClr val="0070C0"/>
                </a:solidFill>
              </a:rPr>
              <a:t>20 minutes</a:t>
            </a:r>
            <a:r>
              <a:rPr lang="en-GB" sz="2800" dirty="0">
                <a:solidFill>
                  <a:srgbClr val="0070C0"/>
                </a:solidFill>
              </a:rPr>
              <a:t> on their tests. </a:t>
            </a:r>
            <a:r>
              <a:rPr lang="en-GB" sz="2800" dirty="0" smtClean="0">
                <a:solidFill>
                  <a:srgbClr val="0070C0"/>
                </a:solidFill>
              </a:rPr>
              <a:t>The STAR </a:t>
            </a:r>
            <a:r>
              <a:rPr lang="en-GB" sz="2800" dirty="0">
                <a:solidFill>
                  <a:srgbClr val="0070C0"/>
                </a:solidFill>
              </a:rPr>
              <a:t>test it is about concentration, focus and careful reading.</a:t>
            </a:r>
          </a:p>
          <a:p>
            <a:pPr marL="342900" indent="-342900">
              <a:buAutoNum type="arabicParenR"/>
            </a:pPr>
            <a:r>
              <a:rPr lang="en-GB" sz="2800" dirty="0" smtClean="0">
                <a:solidFill>
                  <a:srgbClr val="0070C0"/>
                </a:solidFill>
              </a:rPr>
              <a:t>Children </a:t>
            </a:r>
            <a:r>
              <a:rPr lang="en-GB" sz="2800" dirty="0">
                <a:solidFill>
                  <a:srgbClr val="0070C0"/>
                </a:solidFill>
              </a:rPr>
              <a:t>should not guess answers to questions. Instead, they should wait for the question to time out. This is to ensure the computer is not given a false impression of the student’s reading ability. </a:t>
            </a:r>
          </a:p>
          <a:p>
            <a:pPr marL="342900" indent="-342900">
              <a:buAutoNum type="arabicParenR"/>
            </a:pPr>
            <a:r>
              <a:rPr lang="en-GB" sz="2800" dirty="0">
                <a:solidFill>
                  <a:srgbClr val="0070C0"/>
                </a:solidFill>
              </a:rPr>
              <a:t>Tests are done </a:t>
            </a:r>
            <a:r>
              <a:rPr lang="en-GB" sz="2800" dirty="0" smtClean="0">
                <a:solidFill>
                  <a:srgbClr val="0070C0"/>
                </a:solidFill>
              </a:rPr>
              <a:t>independently in a controlled environment. </a:t>
            </a:r>
            <a:endParaRPr lang="en-GB" sz="2800" b="1" u="sng" dirty="0">
              <a:solidFill>
                <a:srgbClr val="0070C0"/>
              </a:solidFill>
            </a:endParaRPr>
          </a:p>
        </p:txBody>
      </p:sp>
      <p:pic>
        <p:nvPicPr>
          <p:cNvPr id="6" name="Picture 5"/>
          <p:cNvPicPr>
            <a:picLocks noChangeAspect="1"/>
          </p:cNvPicPr>
          <p:nvPr/>
        </p:nvPicPr>
        <p:blipFill>
          <a:blip r:embed="rId3"/>
          <a:stretch>
            <a:fillRect/>
          </a:stretch>
        </p:blipFill>
        <p:spPr>
          <a:xfrm>
            <a:off x="2267744" y="104675"/>
            <a:ext cx="4079712" cy="1482925"/>
          </a:xfrm>
          <a:prstGeom prst="rect">
            <a:avLst/>
          </a:prstGeom>
        </p:spPr>
      </p:pic>
      <p:sp>
        <p:nvSpPr>
          <p:cNvPr id="7" name="Footer Placeholder 6"/>
          <p:cNvSpPr>
            <a:spLocks noGrp="1"/>
          </p:cNvSpPr>
          <p:nvPr>
            <p:ph type="ftr" sz="quarter" idx="11"/>
          </p:nvPr>
        </p:nvSpPr>
        <p:spPr/>
        <p:txBody>
          <a:bodyPr/>
          <a:lstStyle/>
          <a:p>
            <a:r>
              <a:rPr lang="en-GB" smtClean="0"/>
              <a:t>S Camish &amp; K Tyrrell Nov 19</a:t>
            </a:r>
            <a:endParaRPr lang="en-GB"/>
          </a:p>
        </p:txBody>
      </p:sp>
    </p:spTree>
    <p:extLst>
      <p:ext uri="{BB962C8B-B14F-4D97-AF65-F5344CB8AC3E}">
        <p14:creationId xmlns:p14="http://schemas.microsoft.com/office/powerpoint/2010/main" val="103333550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hlinkClick r:id="rId3"/>
          </p:cNvPr>
          <p:cNvPicPr>
            <a:picLocks noChangeAspect="1"/>
          </p:cNvPicPr>
          <p:nvPr/>
        </p:nvPicPr>
        <p:blipFill rotWithShape="1">
          <a:blip r:embed="rId4"/>
          <a:srcRect l="13415" t="13758" r="11814" b="23421"/>
          <a:stretch/>
        </p:blipFill>
        <p:spPr>
          <a:xfrm>
            <a:off x="323528" y="1412776"/>
            <a:ext cx="8352929" cy="3945632"/>
          </a:xfrm>
          <a:prstGeom prst="rect">
            <a:avLst/>
          </a:prstGeom>
        </p:spPr>
      </p:pic>
      <p:sp>
        <p:nvSpPr>
          <p:cNvPr id="3" name="Footer Placeholder 2"/>
          <p:cNvSpPr>
            <a:spLocks noGrp="1"/>
          </p:cNvSpPr>
          <p:nvPr>
            <p:ph type="ftr" sz="quarter" idx="11"/>
          </p:nvPr>
        </p:nvSpPr>
        <p:spPr/>
        <p:txBody>
          <a:bodyPr/>
          <a:lstStyle/>
          <a:p>
            <a:r>
              <a:rPr lang="en-GB" smtClean="0"/>
              <a:t>S Camish &amp; K Tyrrell Nov 19</a:t>
            </a:r>
            <a:endParaRPr lang="en-GB"/>
          </a:p>
        </p:txBody>
      </p:sp>
    </p:spTree>
    <p:extLst>
      <p:ext uri="{BB962C8B-B14F-4D97-AF65-F5344CB8AC3E}">
        <p14:creationId xmlns:p14="http://schemas.microsoft.com/office/powerpoint/2010/main" val="38982697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200" dirty="0"/>
              <a:t>All the AR books in the </a:t>
            </a:r>
            <a:r>
              <a:rPr lang="en-GB" sz="3200" dirty="0" smtClean="0"/>
              <a:t>Library </a:t>
            </a:r>
            <a:r>
              <a:rPr lang="en-GB" sz="3200" dirty="0"/>
              <a:t>are colour-coded to help the </a:t>
            </a:r>
            <a:r>
              <a:rPr lang="en-GB" sz="3200" dirty="0" smtClean="0"/>
              <a:t>children</a:t>
            </a:r>
            <a:r>
              <a:rPr lang="en-GB" sz="3200" dirty="0" smtClean="0"/>
              <a:t> </a:t>
            </a:r>
            <a:r>
              <a:rPr lang="en-GB" sz="3200" dirty="0"/>
              <a:t>find the right one.</a:t>
            </a:r>
          </a:p>
        </p:txBody>
      </p:sp>
      <p:pic>
        <p:nvPicPr>
          <p:cNvPr id="4101" name="Picture 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98570" y="4580485"/>
            <a:ext cx="2680398" cy="19448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extBox 5"/>
          <p:cNvSpPr txBox="1"/>
          <p:nvPr/>
        </p:nvSpPr>
        <p:spPr>
          <a:xfrm>
            <a:off x="4623283" y="2973963"/>
            <a:ext cx="3712433" cy="1200329"/>
          </a:xfrm>
          <a:prstGeom prst="rect">
            <a:avLst/>
          </a:prstGeom>
          <a:noFill/>
        </p:spPr>
        <p:txBody>
          <a:bodyPr wrap="square" rtlCol="0">
            <a:spAutoFit/>
          </a:bodyPr>
          <a:lstStyle/>
          <a:p>
            <a:r>
              <a:rPr lang="en-GB" dirty="0" smtClean="0"/>
              <a:t>Children </a:t>
            </a:r>
            <a:r>
              <a:rPr lang="en-GB" dirty="0"/>
              <a:t>should only choose books within </a:t>
            </a:r>
            <a:r>
              <a:rPr lang="en-GB" dirty="0" smtClean="0"/>
              <a:t>their ZPD range and </a:t>
            </a:r>
            <a:r>
              <a:rPr lang="en-GB" dirty="0"/>
              <a:t>and the colours make it easier for them to choose the right book.</a:t>
            </a:r>
          </a:p>
        </p:txBody>
      </p:sp>
      <p:pic>
        <p:nvPicPr>
          <p:cNvPr id="18" name="Picture 17"/>
          <p:cNvPicPr>
            <a:picLocks noChangeAspect="1"/>
          </p:cNvPicPr>
          <p:nvPr/>
        </p:nvPicPr>
        <p:blipFill rotWithShape="1">
          <a:blip r:embed="rId4"/>
          <a:srcRect l="33951" t="17516" r="35057" b="9641"/>
          <a:stretch/>
        </p:blipFill>
        <p:spPr>
          <a:xfrm>
            <a:off x="251520" y="1529408"/>
            <a:ext cx="4032449" cy="5328592"/>
          </a:xfrm>
          <a:prstGeom prst="rect">
            <a:avLst/>
          </a:prstGeom>
        </p:spPr>
      </p:pic>
      <p:sp>
        <p:nvSpPr>
          <p:cNvPr id="19" name="Footer Placeholder 18"/>
          <p:cNvSpPr>
            <a:spLocks noGrp="1"/>
          </p:cNvSpPr>
          <p:nvPr>
            <p:ph type="ftr" sz="quarter" idx="11"/>
          </p:nvPr>
        </p:nvSpPr>
        <p:spPr/>
        <p:txBody>
          <a:bodyPr/>
          <a:lstStyle/>
          <a:p>
            <a:r>
              <a:rPr lang="en-GB" smtClean="0"/>
              <a:t>S Camish &amp; K Tyrrell Nov 19</a:t>
            </a:r>
            <a:endParaRPr lang="en-GB"/>
          </a:p>
        </p:txBody>
      </p:sp>
    </p:spTree>
    <p:extLst>
      <p:ext uri="{BB962C8B-B14F-4D97-AF65-F5344CB8AC3E}">
        <p14:creationId xmlns:p14="http://schemas.microsoft.com/office/powerpoint/2010/main" val="336107630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u="sng" dirty="0" smtClean="0"/>
              <a:t>What happens when my child has read his/her book?</a:t>
            </a:r>
            <a:endParaRPr lang="en-GB" b="1" dirty="0"/>
          </a:p>
        </p:txBody>
      </p:sp>
      <p:sp>
        <p:nvSpPr>
          <p:cNvPr id="3" name="Content Placeholder 2"/>
          <p:cNvSpPr>
            <a:spLocks noGrp="1"/>
          </p:cNvSpPr>
          <p:nvPr>
            <p:ph idx="1"/>
          </p:nvPr>
        </p:nvSpPr>
        <p:spPr/>
        <p:txBody>
          <a:bodyPr>
            <a:normAutofit lnSpcReduction="10000"/>
          </a:bodyPr>
          <a:lstStyle/>
          <a:p>
            <a:r>
              <a:rPr lang="en-GB" dirty="0" smtClean="0"/>
              <a:t>They take an Accelerated Reader quiz.</a:t>
            </a:r>
          </a:p>
          <a:p>
            <a:r>
              <a:rPr lang="en-GB" dirty="0" smtClean="0"/>
              <a:t>A </a:t>
            </a:r>
            <a:r>
              <a:rPr lang="en-GB" dirty="0"/>
              <a:t>quiz is different to a STAR test because children only take a quiz </a:t>
            </a:r>
            <a:r>
              <a:rPr lang="en-GB" b="1" u="sng" dirty="0"/>
              <a:t>after</a:t>
            </a:r>
            <a:r>
              <a:rPr lang="en-GB" dirty="0"/>
              <a:t> they have </a:t>
            </a:r>
            <a:r>
              <a:rPr lang="en-GB" i="1" dirty="0"/>
              <a:t>finished</a:t>
            </a:r>
            <a:r>
              <a:rPr lang="en-GB" dirty="0"/>
              <a:t> a book. </a:t>
            </a:r>
          </a:p>
          <a:p>
            <a:endParaRPr lang="en-GB" dirty="0"/>
          </a:p>
          <a:p>
            <a:r>
              <a:rPr lang="en-GB" dirty="0"/>
              <a:t>There are usually about 10 questions on the book that has been read. At the end of the quiz the children are given a percentage to show them how well they have done. </a:t>
            </a:r>
          </a:p>
        </p:txBody>
      </p:sp>
      <p:sp>
        <p:nvSpPr>
          <p:cNvPr id="6" name="Footer Placeholder 5"/>
          <p:cNvSpPr>
            <a:spLocks noGrp="1"/>
          </p:cNvSpPr>
          <p:nvPr>
            <p:ph type="ftr" sz="quarter" idx="11"/>
          </p:nvPr>
        </p:nvSpPr>
        <p:spPr/>
        <p:txBody>
          <a:bodyPr/>
          <a:lstStyle/>
          <a:p>
            <a:r>
              <a:rPr lang="en-GB" smtClean="0"/>
              <a:t>S Camish &amp; K Tyrrell Nov 19</a:t>
            </a:r>
            <a:endParaRPr lang="en-GB"/>
          </a:p>
        </p:txBody>
      </p:sp>
    </p:spTree>
    <p:extLst>
      <p:ext uri="{BB962C8B-B14F-4D97-AF65-F5344CB8AC3E}">
        <p14:creationId xmlns:p14="http://schemas.microsoft.com/office/powerpoint/2010/main" val="378465445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t>AR Quizzes</a:t>
            </a:r>
            <a:endParaRPr lang="en-GB" b="1" dirty="0"/>
          </a:p>
        </p:txBody>
      </p:sp>
      <p:sp>
        <p:nvSpPr>
          <p:cNvPr id="3" name="Content Placeholder 2"/>
          <p:cNvSpPr>
            <a:spLocks noGrp="1"/>
          </p:cNvSpPr>
          <p:nvPr>
            <p:ph idx="1"/>
          </p:nvPr>
        </p:nvSpPr>
        <p:spPr/>
        <p:txBody>
          <a:bodyPr/>
          <a:lstStyle/>
          <a:p>
            <a:r>
              <a:rPr lang="en-GB" dirty="0"/>
              <a:t>As mentioned above, children take a quiz once they have finished their book. It is important that children take their quiz as soon as possible after finishing their book (no  more that a week later!) as this can affect their scores. Once they have finished their quiz children can immediately see if they have passed. If they pass they can review their incorrect answers.</a:t>
            </a:r>
            <a:endParaRPr lang="en-GB" dirty="0"/>
          </a:p>
        </p:txBody>
      </p:sp>
      <p:sp>
        <p:nvSpPr>
          <p:cNvPr id="4" name="Footer Placeholder 3"/>
          <p:cNvSpPr>
            <a:spLocks noGrp="1"/>
          </p:cNvSpPr>
          <p:nvPr>
            <p:ph type="ftr" sz="quarter" idx="11"/>
          </p:nvPr>
        </p:nvSpPr>
        <p:spPr/>
        <p:txBody>
          <a:bodyPr/>
          <a:lstStyle/>
          <a:p>
            <a:r>
              <a:rPr lang="en-GB" smtClean="0"/>
              <a:t>S Camish &amp; K Tyrrell Nov 19</a:t>
            </a:r>
            <a:endParaRPr lang="en-GB"/>
          </a:p>
        </p:txBody>
      </p:sp>
    </p:spTree>
    <p:extLst>
      <p:ext uri="{BB962C8B-B14F-4D97-AF65-F5344CB8AC3E}">
        <p14:creationId xmlns:p14="http://schemas.microsoft.com/office/powerpoint/2010/main" val="177935245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t>AR Quizzes</a:t>
            </a:r>
          </a:p>
        </p:txBody>
      </p:sp>
      <p:sp>
        <p:nvSpPr>
          <p:cNvPr id="3" name="TextBox 2"/>
          <p:cNvSpPr txBox="1"/>
          <p:nvPr/>
        </p:nvSpPr>
        <p:spPr>
          <a:xfrm>
            <a:off x="2339752" y="1412776"/>
            <a:ext cx="6336704" cy="923330"/>
          </a:xfrm>
          <a:prstGeom prst="rect">
            <a:avLst/>
          </a:prstGeom>
          <a:noFill/>
        </p:spPr>
        <p:txBody>
          <a:bodyPr wrap="square" rtlCol="0">
            <a:spAutoFit/>
          </a:bodyPr>
          <a:lstStyle/>
          <a:p>
            <a:endParaRPr lang="en-GB" dirty="0"/>
          </a:p>
          <a:p>
            <a:endParaRPr lang="en-GB" dirty="0"/>
          </a:p>
          <a:p>
            <a:endParaRPr lang="en-GB" dirty="0"/>
          </a:p>
        </p:txBody>
      </p:sp>
      <p:pic>
        <p:nvPicPr>
          <p:cNvPr id="4" name="Picture 3"/>
          <p:cNvPicPr>
            <a:picLocks noChangeAspect="1"/>
          </p:cNvPicPr>
          <p:nvPr/>
        </p:nvPicPr>
        <p:blipFill>
          <a:blip r:embed="rId3"/>
          <a:stretch>
            <a:fillRect/>
          </a:stretch>
        </p:blipFill>
        <p:spPr>
          <a:xfrm>
            <a:off x="1043608" y="1196752"/>
            <a:ext cx="7181850" cy="5238750"/>
          </a:xfrm>
          <a:prstGeom prst="rect">
            <a:avLst/>
          </a:prstGeom>
        </p:spPr>
      </p:pic>
      <p:sp>
        <p:nvSpPr>
          <p:cNvPr id="5" name="Footer Placeholder 4"/>
          <p:cNvSpPr>
            <a:spLocks noGrp="1"/>
          </p:cNvSpPr>
          <p:nvPr>
            <p:ph type="ftr" sz="quarter" idx="11"/>
          </p:nvPr>
        </p:nvSpPr>
        <p:spPr/>
        <p:txBody>
          <a:bodyPr/>
          <a:lstStyle/>
          <a:p>
            <a:r>
              <a:rPr lang="en-GB" smtClean="0"/>
              <a:t>S Camish &amp; K Tyrrell Nov 19</a:t>
            </a:r>
            <a:endParaRPr lang="en-GB"/>
          </a:p>
        </p:txBody>
      </p:sp>
    </p:spTree>
    <p:extLst>
      <p:ext uri="{BB962C8B-B14F-4D97-AF65-F5344CB8AC3E}">
        <p14:creationId xmlns:p14="http://schemas.microsoft.com/office/powerpoint/2010/main" val="161279844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t>AR Quizzes</a:t>
            </a:r>
            <a:endParaRPr lang="en-GB" b="1" dirty="0"/>
          </a:p>
        </p:txBody>
      </p:sp>
      <p:sp>
        <p:nvSpPr>
          <p:cNvPr id="3" name="Content Placeholder 2"/>
          <p:cNvSpPr>
            <a:spLocks noGrp="1"/>
          </p:cNvSpPr>
          <p:nvPr>
            <p:ph idx="1"/>
          </p:nvPr>
        </p:nvSpPr>
        <p:spPr/>
        <p:txBody>
          <a:bodyPr>
            <a:normAutofit fontScale="92500" lnSpcReduction="20000"/>
          </a:bodyPr>
          <a:lstStyle/>
          <a:p>
            <a:r>
              <a:rPr lang="en-GB" dirty="0"/>
              <a:t>There are some important rules for taking quizzes:</a:t>
            </a:r>
          </a:p>
          <a:p>
            <a:endParaRPr lang="en-GB" dirty="0"/>
          </a:p>
          <a:p>
            <a:pPr>
              <a:buAutoNum type="arabicParenR"/>
            </a:pPr>
            <a:r>
              <a:rPr lang="en-GB" dirty="0">
                <a:solidFill>
                  <a:srgbClr val="7030A0"/>
                </a:solidFill>
              </a:rPr>
              <a:t>The book the child is quizzed on </a:t>
            </a:r>
            <a:r>
              <a:rPr lang="en-GB" b="1" u="sng" dirty="0">
                <a:solidFill>
                  <a:srgbClr val="7030A0"/>
                </a:solidFill>
              </a:rPr>
              <a:t>must be a book they have read in the last two weeks</a:t>
            </a:r>
            <a:r>
              <a:rPr lang="en-GB" dirty="0">
                <a:solidFill>
                  <a:srgbClr val="7030A0"/>
                </a:solidFill>
              </a:rPr>
              <a:t>. AR is not a memory test but rather measuring reading ability.</a:t>
            </a:r>
          </a:p>
          <a:p>
            <a:pPr>
              <a:buAutoNum type="arabicParenR"/>
            </a:pPr>
            <a:r>
              <a:rPr lang="en-GB" dirty="0">
                <a:solidFill>
                  <a:srgbClr val="7030A0"/>
                </a:solidFill>
              </a:rPr>
              <a:t>A child cannot take a quiz until they have read the entire text.</a:t>
            </a:r>
            <a:endParaRPr lang="en-GB" b="1" u="sng" dirty="0">
              <a:solidFill>
                <a:srgbClr val="7030A0"/>
              </a:solidFill>
            </a:endParaRPr>
          </a:p>
          <a:p>
            <a:pPr>
              <a:buAutoNum type="arabicParenR"/>
            </a:pPr>
            <a:r>
              <a:rPr lang="en-GB" dirty="0">
                <a:solidFill>
                  <a:srgbClr val="7030A0"/>
                </a:solidFill>
              </a:rPr>
              <a:t>Quizzes must be done individually, not with anyone’s help.</a:t>
            </a:r>
          </a:p>
          <a:p>
            <a:pPr marL="0" indent="0">
              <a:buNone/>
            </a:pPr>
            <a:endParaRPr lang="en-GB" dirty="0"/>
          </a:p>
        </p:txBody>
      </p:sp>
      <p:sp>
        <p:nvSpPr>
          <p:cNvPr id="4" name="Footer Placeholder 3"/>
          <p:cNvSpPr>
            <a:spLocks noGrp="1"/>
          </p:cNvSpPr>
          <p:nvPr>
            <p:ph type="ftr" sz="quarter" idx="11"/>
          </p:nvPr>
        </p:nvSpPr>
        <p:spPr/>
        <p:txBody>
          <a:bodyPr/>
          <a:lstStyle/>
          <a:p>
            <a:r>
              <a:rPr lang="en-GB" smtClean="0"/>
              <a:t>S Camish &amp; K Tyrrell Nov 19</a:t>
            </a:r>
            <a:endParaRPr lang="en-GB"/>
          </a:p>
        </p:txBody>
      </p:sp>
    </p:spTree>
    <p:extLst>
      <p:ext uri="{BB962C8B-B14F-4D97-AF65-F5344CB8AC3E}">
        <p14:creationId xmlns:p14="http://schemas.microsoft.com/office/powerpoint/2010/main" val="128624312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How do our children get rewarded?</a:t>
            </a:r>
            <a:endParaRPr lang="en-GB" dirty="0"/>
          </a:p>
        </p:txBody>
      </p:sp>
      <p:sp>
        <p:nvSpPr>
          <p:cNvPr id="3" name="Content Placeholder 2"/>
          <p:cNvSpPr>
            <a:spLocks noGrp="1"/>
          </p:cNvSpPr>
          <p:nvPr>
            <p:ph idx="1"/>
          </p:nvPr>
        </p:nvSpPr>
        <p:spPr/>
        <p:txBody>
          <a:bodyPr/>
          <a:lstStyle/>
          <a:p>
            <a:pPr marL="0" indent="0">
              <a:buNone/>
            </a:pPr>
            <a:r>
              <a:rPr lang="en-GB" b="1" dirty="0" smtClean="0"/>
              <a:t>In AR quizzes:</a:t>
            </a:r>
          </a:p>
          <a:p>
            <a:pPr marL="0" indent="0">
              <a:buNone/>
            </a:pPr>
            <a:r>
              <a:rPr lang="en-GB" dirty="0" smtClean="0"/>
              <a:t>80% - A pass and awarded 2 team points</a:t>
            </a:r>
          </a:p>
          <a:p>
            <a:pPr marL="0" indent="0">
              <a:buNone/>
            </a:pPr>
            <a:r>
              <a:rPr lang="en-GB" dirty="0" smtClean="0"/>
              <a:t>For every 100% children are awarded 5 team points.</a:t>
            </a:r>
          </a:p>
          <a:p>
            <a:pPr marL="0" indent="0">
              <a:buNone/>
            </a:pPr>
            <a:r>
              <a:rPr lang="en-GB" dirty="0" smtClean="0"/>
              <a:t>How is success celebrated within the Key Stage?</a:t>
            </a:r>
          </a:p>
          <a:p>
            <a:r>
              <a:rPr lang="en-GB" dirty="0" smtClean="0"/>
              <a:t>Display in the shared area </a:t>
            </a:r>
          </a:p>
          <a:p>
            <a:r>
              <a:rPr lang="en-GB" dirty="0" smtClean="0"/>
              <a:t>Updated weekly to show number of quizzes passed.</a:t>
            </a:r>
          </a:p>
          <a:p>
            <a:pPr marL="0" indent="0">
              <a:buNone/>
            </a:pPr>
            <a:endParaRPr lang="en-GB" dirty="0"/>
          </a:p>
          <a:p>
            <a:pPr marL="0" indent="0">
              <a:buNone/>
            </a:pPr>
            <a:endParaRPr lang="en-GB" dirty="0"/>
          </a:p>
        </p:txBody>
      </p:sp>
      <p:pic>
        <p:nvPicPr>
          <p:cNvPr id="4" name="Picture 3"/>
          <p:cNvPicPr>
            <a:picLocks noChangeAspect="1"/>
          </p:cNvPicPr>
          <p:nvPr/>
        </p:nvPicPr>
        <p:blipFill>
          <a:blip r:embed="rId3"/>
          <a:stretch>
            <a:fillRect/>
          </a:stretch>
        </p:blipFill>
        <p:spPr>
          <a:xfrm>
            <a:off x="6372200" y="1124744"/>
            <a:ext cx="1633536" cy="1223919"/>
          </a:xfrm>
          <a:prstGeom prst="rect">
            <a:avLst/>
          </a:prstGeom>
        </p:spPr>
      </p:pic>
      <p:sp>
        <p:nvSpPr>
          <p:cNvPr id="5" name="Footer Placeholder 4"/>
          <p:cNvSpPr>
            <a:spLocks noGrp="1"/>
          </p:cNvSpPr>
          <p:nvPr>
            <p:ph type="ftr" sz="quarter" idx="11"/>
          </p:nvPr>
        </p:nvSpPr>
        <p:spPr/>
        <p:txBody>
          <a:bodyPr/>
          <a:lstStyle/>
          <a:p>
            <a:r>
              <a:rPr lang="en-GB" smtClean="0"/>
              <a:t>S Camish &amp; K Tyrrell Nov 19</a:t>
            </a:r>
            <a:endParaRPr lang="en-GB"/>
          </a:p>
        </p:txBody>
      </p:sp>
    </p:spTree>
    <p:extLst>
      <p:ext uri="{BB962C8B-B14F-4D97-AF65-F5344CB8AC3E}">
        <p14:creationId xmlns:p14="http://schemas.microsoft.com/office/powerpoint/2010/main" val="80966392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83568" y="1342836"/>
            <a:ext cx="7992120" cy="954107"/>
          </a:xfrm>
          <a:prstGeom prst="rect">
            <a:avLst/>
          </a:prstGeom>
        </p:spPr>
        <p:txBody>
          <a:bodyPr wrap="square">
            <a:spAutoFit/>
          </a:bodyPr>
          <a:lstStyle/>
          <a:p>
            <a:pPr marL="342900" indent="-342900">
              <a:buFont typeface="Arial" pitchFamily="34" charset="0"/>
              <a:buChar char="•"/>
              <a:defRPr/>
            </a:pPr>
            <a:r>
              <a:rPr lang="en-GB" sz="2800" dirty="0">
                <a:latin typeface="+mn-lt"/>
                <a:cs typeface="+mn-cs"/>
              </a:rPr>
              <a:t>As with anything, performance improves with practice.  </a:t>
            </a:r>
          </a:p>
        </p:txBody>
      </p:sp>
      <p:sp>
        <p:nvSpPr>
          <p:cNvPr id="5" name="Rectangle 4"/>
          <p:cNvSpPr/>
          <p:nvPr/>
        </p:nvSpPr>
        <p:spPr>
          <a:xfrm>
            <a:off x="1331640" y="422783"/>
            <a:ext cx="6119813" cy="707886"/>
          </a:xfrm>
          <a:prstGeom prst="rect">
            <a:avLst/>
          </a:prstGeom>
        </p:spPr>
        <p:txBody>
          <a:bodyPr>
            <a:spAutoFit/>
          </a:bodyPr>
          <a:lstStyle/>
          <a:p>
            <a:pPr algn="ctr">
              <a:defRPr/>
            </a:pPr>
            <a:r>
              <a:rPr lang="en-GB" sz="4000" b="1" dirty="0">
                <a:latin typeface="+mn-lt"/>
                <a:cs typeface="+mn-cs"/>
              </a:rPr>
              <a:t>“How can I help?”</a:t>
            </a:r>
          </a:p>
        </p:txBody>
      </p:sp>
      <p:sp>
        <p:nvSpPr>
          <p:cNvPr id="6" name="Rectangle 5"/>
          <p:cNvSpPr/>
          <p:nvPr/>
        </p:nvSpPr>
        <p:spPr>
          <a:xfrm>
            <a:off x="671763" y="2198057"/>
            <a:ext cx="7992120" cy="523220"/>
          </a:xfrm>
          <a:prstGeom prst="rect">
            <a:avLst/>
          </a:prstGeom>
        </p:spPr>
        <p:txBody>
          <a:bodyPr wrap="square">
            <a:spAutoFit/>
          </a:bodyPr>
          <a:lstStyle/>
          <a:p>
            <a:pPr marL="342900" indent="-342900">
              <a:buFont typeface="Arial" pitchFamily="34" charset="0"/>
              <a:buChar char="•"/>
              <a:defRPr/>
            </a:pPr>
            <a:r>
              <a:rPr lang="en-GB" sz="2800" dirty="0">
                <a:latin typeface="+mn-lt"/>
                <a:cs typeface="+mn-cs"/>
              </a:rPr>
              <a:t>Encourage your child to read at home.</a:t>
            </a:r>
          </a:p>
        </p:txBody>
      </p:sp>
      <p:sp>
        <p:nvSpPr>
          <p:cNvPr id="7" name="Rectangle 6"/>
          <p:cNvSpPr/>
          <p:nvPr/>
        </p:nvSpPr>
        <p:spPr>
          <a:xfrm>
            <a:off x="662567" y="2721277"/>
            <a:ext cx="7992120" cy="2246769"/>
          </a:xfrm>
          <a:prstGeom prst="rect">
            <a:avLst/>
          </a:prstGeom>
        </p:spPr>
        <p:txBody>
          <a:bodyPr wrap="square">
            <a:spAutoFit/>
          </a:bodyPr>
          <a:lstStyle/>
          <a:p>
            <a:pPr marL="342900" indent="-342900">
              <a:buFont typeface="Arial" pitchFamily="34" charset="0"/>
              <a:buChar char="•"/>
              <a:defRPr/>
            </a:pPr>
            <a:r>
              <a:rPr lang="en-GB" sz="2800" dirty="0">
                <a:latin typeface="+mn-lt"/>
                <a:cs typeface="+mn-cs"/>
              </a:rPr>
              <a:t>Create a culture of reading in your household by reading with your child, starting a home library, visiting your local library, charity shop or bookshop on a regular basis and by letting your child see you reading.  </a:t>
            </a:r>
          </a:p>
        </p:txBody>
      </p:sp>
      <p:sp>
        <p:nvSpPr>
          <p:cNvPr id="8" name="Rectangle 7"/>
          <p:cNvSpPr/>
          <p:nvPr/>
        </p:nvSpPr>
        <p:spPr>
          <a:xfrm>
            <a:off x="755576" y="4869160"/>
            <a:ext cx="7992120" cy="1815882"/>
          </a:xfrm>
          <a:prstGeom prst="rect">
            <a:avLst/>
          </a:prstGeom>
        </p:spPr>
        <p:txBody>
          <a:bodyPr wrap="square">
            <a:spAutoFit/>
          </a:bodyPr>
          <a:lstStyle/>
          <a:p>
            <a:pPr marL="342900" indent="-342900">
              <a:buFont typeface="Arial" pitchFamily="34" charset="0"/>
              <a:buChar char="•"/>
              <a:defRPr/>
            </a:pPr>
            <a:r>
              <a:rPr lang="en-GB" sz="2800" dirty="0">
                <a:latin typeface="+mn-lt"/>
                <a:cs typeface="+mn-cs"/>
              </a:rPr>
              <a:t>When reading with your child stop and ask questions to be sure your child comprehends what they have read and in general make a habit of discussing books that each of you has read. </a:t>
            </a:r>
          </a:p>
        </p:txBody>
      </p:sp>
      <p:sp>
        <p:nvSpPr>
          <p:cNvPr id="2" name="Footer Placeholder 1"/>
          <p:cNvSpPr>
            <a:spLocks noGrp="1"/>
          </p:cNvSpPr>
          <p:nvPr>
            <p:ph type="ftr" sz="quarter" idx="11"/>
          </p:nvPr>
        </p:nvSpPr>
        <p:spPr/>
        <p:txBody>
          <a:bodyPr/>
          <a:lstStyle/>
          <a:p>
            <a:r>
              <a:rPr lang="en-GB" smtClean="0"/>
              <a:t>S Camish &amp; K Tyrrell Nov 19</a:t>
            </a:r>
            <a:endParaRPr lang="en-GB"/>
          </a:p>
        </p:txBody>
      </p:sp>
    </p:spTree>
    <p:extLst>
      <p:ext uri="{BB962C8B-B14F-4D97-AF65-F5344CB8AC3E}">
        <p14:creationId xmlns:p14="http://schemas.microsoft.com/office/powerpoint/2010/main" val="240029842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27585" y="1916113"/>
            <a:ext cx="7848104" cy="4247317"/>
          </a:xfrm>
          <a:prstGeom prst="rect">
            <a:avLst/>
          </a:prstGeom>
        </p:spPr>
        <p:txBody>
          <a:bodyPr wrap="square">
            <a:spAutoFit/>
          </a:bodyPr>
          <a:lstStyle/>
          <a:p>
            <a:pPr marL="342900" indent="-342900">
              <a:buFont typeface="Arial" pitchFamily="34" charset="0"/>
              <a:buChar char="•"/>
              <a:defRPr/>
            </a:pPr>
            <a:r>
              <a:rPr lang="en-GB" sz="2800" dirty="0" smtClean="0"/>
              <a:t>After each STAR test, a new ZPD range is shared and a sticker is placed in your child’s Reading Record.</a:t>
            </a:r>
          </a:p>
          <a:p>
            <a:pPr marL="342900" indent="-342900">
              <a:buFont typeface="Arial" pitchFamily="34" charset="0"/>
              <a:buChar char="•"/>
              <a:defRPr/>
            </a:pPr>
            <a:r>
              <a:rPr lang="en-GB" sz="2800" dirty="0" smtClean="0"/>
              <a:t>Any progress made will be evident as the range should widen and increase.</a:t>
            </a:r>
          </a:p>
          <a:p>
            <a:pPr marL="342900" indent="-342900">
              <a:buFont typeface="Arial" pitchFamily="34" charset="0"/>
              <a:buChar char="•"/>
              <a:defRPr/>
            </a:pPr>
            <a:r>
              <a:rPr lang="en-GB" sz="2800" dirty="0" smtClean="0"/>
              <a:t>The result of each AR quiz is shared immediately after it has been taken via the same process</a:t>
            </a:r>
            <a:r>
              <a:rPr lang="en-GB" sz="2800" dirty="0" smtClean="0"/>
              <a:t>.</a:t>
            </a:r>
          </a:p>
          <a:p>
            <a:pPr marL="342900" indent="-342900">
              <a:buFont typeface="Arial" pitchFamily="34" charset="0"/>
              <a:buChar char="•"/>
              <a:defRPr/>
            </a:pPr>
            <a:endParaRPr lang="en-GB" sz="2800" dirty="0">
              <a:latin typeface="+mn-lt"/>
              <a:cs typeface="+mn-cs"/>
            </a:endParaRPr>
          </a:p>
          <a:p>
            <a:pPr marL="342900" indent="-342900">
              <a:buFont typeface="Arial" pitchFamily="34" charset="0"/>
              <a:buChar char="•"/>
              <a:defRPr/>
            </a:pPr>
            <a:r>
              <a:rPr lang="en-GB" sz="2800" dirty="0" smtClean="0"/>
              <a:t>Renaissance Home Connect </a:t>
            </a:r>
            <a:r>
              <a:rPr lang="en-GB" sz="2000" dirty="0">
                <a:hlinkClick r:id="rId3"/>
              </a:rPr>
              <a:t>https://ukhosted39.renlearn.co.uk/2246662/HomeConnect/</a:t>
            </a:r>
            <a:endParaRPr lang="en-GB" sz="2000" dirty="0">
              <a:latin typeface="+mn-lt"/>
              <a:cs typeface="+mn-cs"/>
            </a:endParaRPr>
          </a:p>
        </p:txBody>
      </p:sp>
      <p:sp>
        <p:nvSpPr>
          <p:cNvPr id="5" name="Rectangle 4"/>
          <p:cNvSpPr/>
          <p:nvPr/>
        </p:nvSpPr>
        <p:spPr>
          <a:xfrm>
            <a:off x="611561" y="404664"/>
            <a:ext cx="8064128" cy="1323439"/>
          </a:xfrm>
          <a:prstGeom prst="rect">
            <a:avLst/>
          </a:prstGeom>
        </p:spPr>
        <p:txBody>
          <a:bodyPr wrap="square">
            <a:spAutoFit/>
          </a:bodyPr>
          <a:lstStyle/>
          <a:p>
            <a:pPr algn="ctr">
              <a:defRPr/>
            </a:pPr>
            <a:r>
              <a:rPr lang="en-GB" sz="4000" b="1" dirty="0" smtClean="0">
                <a:latin typeface="+mn-lt"/>
                <a:cs typeface="+mn-cs"/>
              </a:rPr>
              <a:t>“How do I know how my child is doing?”</a:t>
            </a:r>
            <a:endParaRPr lang="en-GB" sz="4000" b="1" dirty="0">
              <a:latin typeface="+mn-lt"/>
              <a:cs typeface="+mn-cs"/>
            </a:endParaRPr>
          </a:p>
        </p:txBody>
      </p:sp>
      <p:sp>
        <p:nvSpPr>
          <p:cNvPr id="2" name="Footer Placeholder 1"/>
          <p:cNvSpPr>
            <a:spLocks noGrp="1"/>
          </p:cNvSpPr>
          <p:nvPr>
            <p:ph type="ftr" sz="quarter" idx="11"/>
          </p:nvPr>
        </p:nvSpPr>
        <p:spPr/>
        <p:txBody>
          <a:bodyPr/>
          <a:lstStyle/>
          <a:p>
            <a:r>
              <a:rPr lang="en-GB" smtClean="0"/>
              <a:t>S Camish &amp; K Tyrrell Nov 19</a:t>
            </a:r>
            <a:endParaRPr lang="en-GB"/>
          </a:p>
        </p:txBody>
      </p:sp>
    </p:spTree>
    <p:extLst>
      <p:ext uri="{BB962C8B-B14F-4D97-AF65-F5344CB8AC3E}">
        <p14:creationId xmlns:p14="http://schemas.microsoft.com/office/powerpoint/2010/main" val="176017546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83568" y="332656"/>
            <a:ext cx="8064896" cy="830997"/>
          </a:xfrm>
          <a:prstGeom prst="rect">
            <a:avLst/>
          </a:prstGeom>
          <a:noFill/>
        </p:spPr>
        <p:txBody>
          <a:bodyPr wrap="square" rtlCol="0">
            <a:spAutoFit/>
          </a:bodyPr>
          <a:lstStyle/>
          <a:p>
            <a:pPr algn="ctr"/>
            <a:r>
              <a:rPr lang="en-GB" sz="4800" dirty="0"/>
              <a:t>ARBookFind.co.uk</a:t>
            </a:r>
          </a:p>
        </p:txBody>
      </p:sp>
      <p:sp>
        <p:nvSpPr>
          <p:cNvPr id="3" name="TextBox 2"/>
          <p:cNvSpPr txBox="1"/>
          <p:nvPr/>
        </p:nvSpPr>
        <p:spPr>
          <a:xfrm>
            <a:off x="323528" y="1628800"/>
            <a:ext cx="8640960" cy="4031873"/>
          </a:xfrm>
          <a:prstGeom prst="rect">
            <a:avLst/>
          </a:prstGeom>
          <a:noFill/>
        </p:spPr>
        <p:txBody>
          <a:bodyPr wrap="square" rtlCol="0">
            <a:spAutoFit/>
          </a:bodyPr>
          <a:lstStyle/>
          <a:p>
            <a:r>
              <a:rPr lang="en-GB" sz="3200" dirty="0"/>
              <a:t>It’s not just books from </a:t>
            </a:r>
            <a:r>
              <a:rPr lang="en-GB" sz="3200" dirty="0" smtClean="0"/>
              <a:t>St Anne’s </a:t>
            </a:r>
            <a:r>
              <a:rPr lang="en-GB" sz="3200" dirty="0"/>
              <a:t>that </a:t>
            </a:r>
            <a:r>
              <a:rPr lang="en-GB" sz="3200" dirty="0" smtClean="0"/>
              <a:t>children can </a:t>
            </a:r>
            <a:r>
              <a:rPr lang="en-GB" sz="3200" dirty="0"/>
              <a:t>read, they can read books from home and take quizzes on them!</a:t>
            </a:r>
          </a:p>
          <a:p>
            <a:endParaRPr lang="en-GB" sz="3200" dirty="0"/>
          </a:p>
          <a:p>
            <a:r>
              <a:rPr lang="en-GB" sz="3200" dirty="0"/>
              <a:t>You can use ARBookFind.co.uk to check whether your child’s current book is on Accelerated Reader</a:t>
            </a:r>
            <a:r>
              <a:rPr lang="en-GB" sz="3200" dirty="0" smtClean="0"/>
              <a:t>.</a:t>
            </a:r>
          </a:p>
          <a:p>
            <a:r>
              <a:rPr lang="en-GB" sz="3200" dirty="0">
                <a:hlinkClick r:id="rId3"/>
              </a:rPr>
              <a:t>https://www.arbookfind.co.uk/default.aspx?client=homeconnectuk</a:t>
            </a:r>
            <a:r>
              <a:rPr lang="en-GB" sz="3200" dirty="0" smtClean="0"/>
              <a:t> </a:t>
            </a:r>
            <a:endParaRPr lang="en-GB" sz="3200" dirty="0"/>
          </a:p>
        </p:txBody>
      </p:sp>
      <p:sp>
        <p:nvSpPr>
          <p:cNvPr id="4" name="Footer Placeholder 3"/>
          <p:cNvSpPr>
            <a:spLocks noGrp="1"/>
          </p:cNvSpPr>
          <p:nvPr>
            <p:ph type="ftr" sz="quarter" idx="11"/>
          </p:nvPr>
        </p:nvSpPr>
        <p:spPr/>
        <p:txBody>
          <a:bodyPr/>
          <a:lstStyle/>
          <a:p>
            <a:r>
              <a:rPr lang="en-GB" smtClean="0"/>
              <a:t>S Camish &amp; K Tyrrell Nov 19</a:t>
            </a:r>
            <a:endParaRPr lang="en-GB"/>
          </a:p>
        </p:txBody>
      </p:sp>
    </p:spTree>
    <p:extLst>
      <p:ext uri="{BB962C8B-B14F-4D97-AF65-F5344CB8AC3E}">
        <p14:creationId xmlns:p14="http://schemas.microsoft.com/office/powerpoint/2010/main" val="136046568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1187625" y="908719"/>
            <a:ext cx="6753430" cy="5078579"/>
          </a:xfrm>
          <a:prstGeom prst="rect">
            <a:avLst/>
          </a:prstGeom>
        </p:spPr>
      </p:pic>
      <p:sp>
        <p:nvSpPr>
          <p:cNvPr id="3" name="Footer Placeholder 2"/>
          <p:cNvSpPr>
            <a:spLocks noGrp="1"/>
          </p:cNvSpPr>
          <p:nvPr>
            <p:ph type="ftr" sz="quarter" idx="11"/>
          </p:nvPr>
        </p:nvSpPr>
        <p:spPr/>
        <p:txBody>
          <a:bodyPr/>
          <a:lstStyle/>
          <a:p>
            <a:r>
              <a:rPr lang="en-GB" smtClean="0"/>
              <a:t>S Camish &amp; K Tyrrell Nov 19</a:t>
            </a:r>
            <a:endParaRPr lang="en-GB"/>
          </a:p>
        </p:txBody>
      </p:sp>
    </p:spTree>
    <p:extLst>
      <p:ext uri="{BB962C8B-B14F-4D97-AF65-F5344CB8AC3E}">
        <p14:creationId xmlns:p14="http://schemas.microsoft.com/office/powerpoint/2010/main" val="357708127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460</TotalTime>
  <Words>932</Words>
  <Application>Microsoft Office PowerPoint</Application>
  <PresentationFormat>On-screen Show (4:3)</PresentationFormat>
  <Paragraphs>102</Paragraphs>
  <Slides>17</Slides>
  <Notes>17</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17</vt:i4>
      </vt:variant>
    </vt:vector>
  </HeadingPairs>
  <TitlesOfParts>
    <vt:vector size="20" baseType="lpstr">
      <vt:lpstr>Arial</vt:lpstr>
      <vt:lpstr>Calibri</vt:lpstr>
      <vt:lpstr>Office Theme</vt:lpstr>
      <vt:lpstr>Accelerated Reader: A Guide for Parents 12.11.19</vt:lpstr>
      <vt:lpstr>PowerPoint Presentation</vt:lpstr>
      <vt:lpstr>PowerPoint Presentation</vt:lpstr>
      <vt:lpstr>STAR Reading tests</vt:lpstr>
      <vt:lpstr>The ZPD Score</vt:lpstr>
      <vt:lpstr>PowerPoint Presentation</vt:lpstr>
      <vt:lpstr>PowerPoint Presentation</vt:lpstr>
      <vt:lpstr>All the AR books in the Library are colour-coded to help the children find the right one.</vt:lpstr>
      <vt:lpstr>What happens when my child has read his/her book?</vt:lpstr>
      <vt:lpstr>AR Quizzes</vt:lpstr>
      <vt:lpstr>AR Quizzes</vt:lpstr>
      <vt:lpstr>AR Quizzes</vt:lpstr>
      <vt:lpstr>How do our children get rewarded?</vt:lpstr>
      <vt:lpstr>PowerPoint Presentation</vt:lpstr>
      <vt:lpstr>PowerPoint Presentation</vt:lpstr>
      <vt:lpstr>PowerPoint Presentation</vt:lpstr>
      <vt:lpstr>PowerPoint Presentation</vt:lpstr>
    </vt:vector>
  </TitlesOfParts>
  <Company>Birmingham BSF</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 Wassell</dc:creator>
  <cp:lastModifiedBy>Sarah Camish</cp:lastModifiedBy>
  <cp:revision>31</cp:revision>
  <cp:lastPrinted>2019-11-12T13:10:51Z</cp:lastPrinted>
  <dcterms:created xsi:type="dcterms:W3CDTF">2017-01-16T09:59:25Z</dcterms:created>
  <dcterms:modified xsi:type="dcterms:W3CDTF">2019-11-12T13:11:21Z</dcterms:modified>
</cp:coreProperties>
</file>