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8288000" cy="10287000"/>
  <p:notesSz cx="6858000" cy="9144000"/>
  <p:embeddedFontLst>
    <p:embeddedFont>
      <p:font typeface="Sniglet" panose="020B0604020202020204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8" roundtripDataSignature="AMtx7mgC4TVKqkVGOUjUgt3maVog04CG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64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9" name="Google Shape;55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3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3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4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8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1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2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24.jp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7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25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29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2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30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5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33.png"/><Relationship Id="rId5" Type="http://schemas.openxmlformats.org/officeDocument/2006/relationships/image" Target="../media/image11.png"/><Relationship Id="rId15" Type="http://schemas.openxmlformats.org/officeDocument/2006/relationships/image" Target="../media/image37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0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38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4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45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46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4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48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49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50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 rot="5300243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</p:sp>
      <p:sp>
        <p:nvSpPr>
          <p:cNvPr id="87" name="Google Shape;87;p1"/>
          <p:cNvSpPr txBox="1"/>
          <p:nvPr/>
        </p:nvSpPr>
        <p:spPr>
          <a:xfrm rot="-148687">
            <a:off x="3862593" y="2484119"/>
            <a:ext cx="10574346" cy="3865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l" rtl="0">
              <a:lnSpc>
                <a:spcPct val="165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we teach Maths at St Anne’s?</a:t>
            </a:r>
            <a:endParaRPr sz="18691" b="1" i="0" u="none" strike="noStrike" cap="none">
              <a:solidFill>
                <a:srgbClr val="E2F3E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/>
          <p:nvPr/>
        </p:nvSpPr>
        <p:spPr>
          <a:xfrm rot="-1432517">
            <a:off x="3171490" y="1996521"/>
            <a:ext cx="1044711" cy="1044711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9" name="Google Shape;89;p1"/>
          <p:cNvSpPr/>
          <p:nvPr/>
        </p:nvSpPr>
        <p:spPr>
          <a:xfrm rot="-1435646">
            <a:off x="1801927" y="5134845"/>
            <a:ext cx="1389019" cy="1389019"/>
          </a:xfrm>
          <a:custGeom>
            <a:avLst/>
            <a:gdLst/>
            <a:ahLst/>
            <a:cxnLst/>
            <a:rect l="l" t="t" r="r" b="b"/>
            <a:pathLst>
              <a:path w="1389019" h="1389019" extrusionOk="0">
                <a:moveTo>
                  <a:pt x="0" y="0"/>
                </a:moveTo>
                <a:lnTo>
                  <a:pt x="1389019" y="0"/>
                </a:lnTo>
                <a:lnTo>
                  <a:pt x="1389019" y="1389019"/>
                </a:lnTo>
                <a:lnTo>
                  <a:pt x="0" y="13890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0" name="Google Shape;90;p1"/>
          <p:cNvSpPr/>
          <p:nvPr/>
        </p:nvSpPr>
        <p:spPr>
          <a:xfrm rot="-828214">
            <a:off x="2736466" y="7246251"/>
            <a:ext cx="2501045" cy="2314774"/>
          </a:xfrm>
          <a:custGeom>
            <a:avLst/>
            <a:gdLst/>
            <a:ahLst/>
            <a:cxnLst/>
            <a:rect l="l" t="t" r="r" b="b"/>
            <a:pathLst>
              <a:path w="2501045" h="2314774" extrusionOk="0">
                <a:moveTo>
                  <a:pt x="0" y="0"/>
                </a:moveTo>
                <a:lnTo>
                  <a:pt x="2501045" y="0"/>
                </a:lnTo>
                <a:lnTo>
                  <a:pt x="2501045" y="2314775"/>
                </a:lnTo>
                <a:lnTo>
                  <a:pt x="0" y="231477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1" name="Google Shape;91;p1"/>
          <p:cNvSpPr/>
          <p:nvPr/>
        </p:nvSpPr>
        <p:spPr>
          <a:xfrm rot="-779677">
            <a:off x="347134" y="175933"/>
            <a:ext cx="3892278" cy="3530736"/>
          </a:xfrm>
          <a:custGeom>
            <a:avLst/>
            <a:gdLst/>
            <a:ahLst/>
            <a:cxnLst/>
            <a:rect l="l" t="t" r="r" b="b"/>
            <a:pathLst>
              <a:path w="3889848" h="3528531" extrusionOk="0">
                <a:moveTo>
                  <a:pt x="0" y="0"/>
                </a:moveTo>
                <a:lnTo>
                  <a:pt x="3889848" y="0"/>
                </a:lnTo>
                <a:lnTo>
                  <a:pt x="3889848" y="3528531"/>
                </a:lnTo>
                <a:lnTo>
                  <a:pt x="0" y="352853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2" name="Google Shape;92;p1"/>
          <p:cNvSpPr/>
          <p:nvPr/>
        </p:nvSpPr>
        <p:spPr>
          <a:xfrm rot="-392119">
            <a:off x="14834461" y="579407"/>
            <a:ext cx="2723777" cy="2723777"/>
          </a:xfrm>
          <a:custGeom>
            <a:avLst/>
            <a:gdLst/>
            <a:ahLst/>
            <a:cxnLst/>
            <a:rect l="l" t="t" r="r" b="b"/>
            <a:pathLst>
              <a:path w="2723777" h="2723777" extrusionOk="0">
                <a:moveTo>
                  <a:pt x="0" y="0"/>
                </a:moveTo>
                <a:lnTo>
                  <a:pt x="2723777" y="0"/>
                </a:lnTo>
                <a:lnTo>
                  <a:pt x="2723777" y="2723777"/>
                </a:lnTo>
                <a:lnTo>
                  <a:pt x="0" y="27237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3" name="Google Shape;93;p1"/>
          <p:cNvSpPr/>
          <p:nvPr/>
        </p:nvSpPr>
        <p:spPr>
          <a:xfrm rot="-538641">
            <a:off x="15302960" y="4298050"/>
            <a:ext cx="1319936" cy="952121"/>
          </a:xfrm>
          <a:custGeom>
            <a:avLst/>
            <a:gdLst/>
            <a:ahLst/>
            <a:cxnLst/>
            <a:rect l="l" t="t" r="r" b="b"/>
            <a:pathLst>
              <a:path w="1319936" h="952121" extrusionOk="0">
                <a:moveTo>
                  <a:pt x="0" y="0"/>
                </a:moveTo>
                <a:lnTo>
                  <a:pt x="1319936" y="0"/>
                </a:lnTo>
                <a:lnTo>
                  <a:pt x="1319936" y="952121"/>
                </a:lnTo>
                <a:lnTo>
                  <a:pt x="0" y="95212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4" name="Google Shape;94;p1"/>
          <p:cNvSpPr/>
          <p:nvPr/>
        </p:nvSpPr>
        <p:spPr>
          <a:xfrm rot="-458134">
            <a:off x="14451185" y="6678050"/>
            <a:ext cx="2446201" cy="2808079"/>
          </a:xfrm>
          <a:custGeom>
            <a:avLst/>
            <a:gdLst/>
            <a:ahLst/>
            <a:cxnLst/>
            <a:rect l="l" t="t" r="r" b="b"/>
            <a:pathLst>
              <a:path w="2446201" h="2808079" extrusionOk="0">
                <a:moveTo>
                  <a:pt x="0" y="0"/>
                </a:moveTo>
                <a:lnTo>
                  <a:pt x="2446201" y="0"/>
                </a:lnTo>
                <a:lnTo>
                  <a:pt x="2446201" y="2808080"/>
                </a:lnTo>
                <a:lnTo>
                  <a:pt x="0" y="280808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5" name="Google Shape;95;p1"/>
          <p:cNvSpPr txBox="1"/>
          <p:nvPr/>
        </p:nvSpPr>
        <p:spPr>
          <a:xfrm>
            <a:off x="6483502" y="7058183"/>
            <a:ext cx="5286941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Parents workshop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Monday 18th November 2024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1" name="Google Shape;101;p2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2" name="Google Shape;102;p2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4" name="Google Shape;104;p2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5" name="Google Shape;105;p2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6" name="Google Shape;106;p2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7" name="Google Shape;107;p2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8" name="Google Shape;108;p2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9" name="Google Shape;109;p2"/>
          <p:cNvSpPr txBox="1"/>
          <p:nvPr/>
        </p:nvSpPr>
        <p:spPr>
          <a:xfrm>
            <a:off x="2274059" y="2114442"/>
            <a:ext cx="13451457" cy="1154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l" rtl="0">
              <a:lnSpc>
                <a:spcPct val="94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First of all…. A disclaimer!</a:t>
            </a:r>
            <a:endParaRPr sz="10621" b="0" i="0" u="none" strike="noStrike" cap="none">
              <a:solidFill>
                <a:srgbClr val="EC407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111" name="Google Shape;111;p2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112" name="Google Shape;112;p2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113" name="Google Shape;113;p2"/>
          <p:cNvSpPr txBox="1"/>
          <p:nvPr/>
        </p:nvSpPr>
        <p:spPr>
          <a:xfrm>
            <a:off x="3068548" y="3565307"/>
            <a:ext cx="11887200" cy="5293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today’s workshop, we will: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 the 3 main areas of the National Curriculum for Maths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about the mastery approach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about a typical Maths lesson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Show you our St Anne’s Maths curriculum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some resources that we use in school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some resources that you can use at home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some useful websites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some useful games/activities that you can try out at home</a:t>
            </a:r>
            <a:endParaRPr/>
          </a:p>
          <a:p>
            <a:pPr marL="2857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19" name="Google Shape;119;p3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0" name="Google Shape;120;p3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2" name="Google Shape;122;p3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3" name="Google Shape;123;p3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4" name="Google Shape;124;p3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5" name="Google Shape;125;p3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6" name="Google Shape;126;p3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7" name="Google Shape;127;p3"/>
          <p:cNvSpPr txBox="1"/>
          <p:nvPr/>
        </p:nvSpPr>
        <p:spPr>
          <a:xfrm>
            <a:off x="2274059" y="2114442"/>
            <a:ext cx="13451457" cy="1154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l" rtl="0">
              <a:lnSpc>
                <a:spcPct val="94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we learn Maths?</a:t>
            </a:r>
            <a:endParaRPr sz="10621" b="0" i="0" u="none" strike="noStrike" cap="none">
              <a:solidFill>
                <a:srgbClr val="EC407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129" name="Google Shape;129;p3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130" name="Google Shape;130;p3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131" name="Google Shape;131;p3"/>
          <p:cNvSpPr txBox="1"/>
          <p:nvPr/>
        </p:nvSpPr>
        <p:spPr>
          <a:xfrm>
            <a:off x="3068548" y="3565307"/>
            <a:ext cx="11887200" cy="4308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Always draw out real life links to Maths around your home</a:t>
            </a:r>
            <a:endParaRPr/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about how you use Maths in your job!</a:t>
            </a:r>
            <a:endParaRPr/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Point out that their dream job involves Maths!</a:t>
            </a:r>
            <a:endParaRPr/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positive about Maths! </a:t>
            </a:r>
            <a:endParaRPr/>
          </a:p>
          <a:p>
            <a:pPr marL="2857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37" name="Google Shape;137;p4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38" name="Google Shape;138;p4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0" name="Google Shape;140;p4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1" name="Google Shape;141;p4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2" name="Google Shape;142;p4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3" name="Google Shape;143;p4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4" name="Google Shape;144;p4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5" name="Google Shape;145;p4"/>
          <p:cNvSpPr txBox="1"/>
          <p:nvPr/>
        </p:nvSpPr>
        <p:spPr>
          <a:xfrm>
            <a:off x="2274059" y="2114442"/>
            <a:ext cx="13451457" cy="2317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ctr" rtl="0">
              <a:lnSpc>
                <a:spcPct val="94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Maths National Curriculum</a:t>
            </a:r>
            <a:endParaRPr sz="10621" b="0" i="0" u="none" strike="noStrike" cap="none">
              <a:solidFill>
                <a:srgbClr val="EC407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4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147" name="Google Shape;147;p4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148" name="Google Shape;148;p4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149" name="Google Shape;149;p4"/>
          <p:cNvSpPr txBox="1"/>
          <p:nvPr/>
        </p:nvSpPr>
        <p:spPr>
          <a:xfrm>
            <a:off x="3791828" y="4626941"/>
            <a:ext cx="11887200" cy="4801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are 3 main strands: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Fluency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Reasoning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Problem Solving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lessons aim to involve all 3 skills every single lesson. </a:t>
            </a:r>
            <a:endParaRPr dirty="0"/>
          </a:p>
          <a:p>
            <a:pPr marL="342900" marR="0" lvl="0" indent="-1397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so much more than providing the correct answer! </a:t>
            </a:r>
            <a:endParaRPr dirty="0"/>
          </a:p>
          <a:p>
            <a:pPr marL="342900" marR="0" lvl="0" indent="-2286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5" name="Google Shape;155;p5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6" name="Google Shape;156;p5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5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8" name="Google Shape;158;p5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9" name="Google Shape;159;p5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0" name="Google Shape;160;p5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1" name="Google Shape;161;p5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2" name="Google Shape;162;p5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3" name="Google Shape;163;p5"/>
          <p:cNvSpPr txBox="1"/>
          <p:nvPr/>
        </p:nvSpPr>
        <p:spPr>
          <a:xfrm>
            <a:off x="2274059" y="2114442"/>
            <a:ext cx="13451457" cy="1163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ctr" rtl="0">
              <a:lnSpc>
                <a:spcPct val="94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Curriculum</a:t>
            </a:r>
            <a:endParaRPr sz="10621" b="0" i="0" u="none" strike="noStrike" cap="none">
              <a:solidFill>
                <a:srgbClr val="EC407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165" name="Google Shape;165;p5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166" name="Google Shape;166;p5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167" name="Google Shape;167;p5"/>
          <p:cNvSpPr txBox="1"/>
          <p:nvPr/>
        </p:nvSpPr>
        <p:spPr>
          <a:xfrm>
            <a:off x="3757993" y="4301756"/>
            <a:ext cx="11887200" cy="2246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follow a Mastery Approach and use ‘White Rose’ to help us sequence and plan our lessons.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979774" y="5832335"/>
            <a:ext cx="1905266" cy="125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4" name="Google Shape;174;p6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5" name="Google Shape;175;p6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6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7" name="Google Shape;177;p6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8" name="Google Shape;178;p6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9" name="Google Shape;179;p6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0" name="Google Shape;180;p6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1" name="Google Shape;181;p6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2" name="Google Shape;182;p6"/>
          <p:cNvSpPr txBox="1"/>
          <p:nvPr/>
        </p:nvSpPr>
        <p:spPr>
          <a:xfrm>
            <a:off x="2274059" y="2114442"/>
            <a:ext cx="13451457" cy="1163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ctr" rtl="0">
              <a:lnSpc>
                <a:spcPct val="94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Mastery Approach</a:t>
            </a:r>
            <a:endParaRPr sz="10621" b="0" i="0" u="none" strike="noStrike" cap="none">
              <a:solidFill>
                <a:srgbClr val="EC407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6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184" name="Google Shape;184;p6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185" name="Google Shape;185;p6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186" name="Google Shape;186;p6"/>
          <p:cNvSpPr txBox="1"/>
          <p:nvPr/>
        </p:nvSpPr>
        <p:spPr>
          <a:xfrm>
            <a:off x="3437381" y="3546881"/>
            <a:ext cx="11887200" cy="6124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Everyone can succeed at </a:t>
            </a:r>
            <a:r>
              <a:rPr lang="en-US" sz="36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!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break down concepts into ‘small steps.’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explain </a:t>
            </a:r>
            <a:r>
              <a:rPr lang="en-US" sz="36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concepts using visuals and equipment.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provide the children with ‘stem sentences.’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ask them to repeat phrases ‘I say, you say’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constantly assess the children in every lesson and fill any gaps through ‘hot spots’ and/or ‘pre-teach’ opportunities.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7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2" name="Google Shape;192;p7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3" name="Google Shape;193;p7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5" name="Google Shape;195;p7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6" name="Google Shape;196;p7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7" name="Google Shape;197;p7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8" name="Google Shape;198;p7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9" name="Google Shape;199;p7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0" name="Google Shape;200;p7"/>
          <p:cNvSpPr txBox="1"/>
          <p:nvPr/>
        </p:nvSpPr>
        <p:spPr>
          <a:xfrm>
            <a:off x="2274059" y="2114442"/>
            <a:ext cx="13451457" cy="2317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1" indent="0" algn="ctr" rtl="0">
              <a:lnSpc>
                <a:spcPct val="94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children “Master” number?</a:t>
            </a:r>
            <a:endParaRPr sz="10621" b="0" i="0" u="none" strike="noStrike" cap="none">
              <a:solidFill>
                <a:srgbClr val="EC407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7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202" name="Google Shape;202;p7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203" name="Google Shape;203;p7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204" name="Google Shape;204;p7"/>
          <p:cNvSpPr txBox="1"/>
          <p:nvPr/>
        </p:nvSpPr>
        <p:spPr>
          <a:xfrm>
            <a:off x="3437381" y="3546880"/>
            <a:ext cx="4327049" cy="55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have short 10 minute activities as part of ‘Fluency Bee’ tagged onto the start of their </a:t>
            </a: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lessons to develop their fluency skills. </a:t>
            </a:r>
            <a:b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" name="Google Shape;205;p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321320" y="4804572"/>
            <a:ext cx="5159488" cy="36608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8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1" name="Google Shape;211;p8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2" name="Google Shape;212;p8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8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4" name="Google Shape;214;p8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5" name="Google Shape;215;p8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6" name="Google Shape;216;p8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7" name="Google Shape;217;p8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8" name="Google Shape;218;p8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9" name="Google Shape;219;p8"/>
          <p:cNvSpPr txBox="1"/>
          <p:nvPr/>
        </p:nvSpPr>
        <p:spPr>
          <a:xfrm>
            <a:off x="2274059" y="2114442"/>
            <a:ext cx="13451457" cy="2769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my child stretched if they already know how to count all of the numbers up to 10 or 20? </a:t>
            </a:r>
            <a:endParaRPr/>
          </a:p>
        </p:txBody>
      </p:sp>
      <p:sp>
        <p:nvSpPr>
          <p:cNvPr id="220" name="Google Shape;220;p8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221" name="Google Shape;221;p8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222" name="Google Shape;222;p8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223" name="Google Shape;223;p8"/>
          <p:cNvSpPr txBox="1"/>
          <p:nvPr/>
        </p:nvSpPr>
        <p:spPr>
          <a:xfrm>
            <a:off x="3437381" y="3546880"/>
            <a:ext cx="12320250" cy="4278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‘delve deeper’ into topics rather than going on to the next year group’s learning.</a:t>
            </a:r>
            <a:b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9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9" name="Google Shape;229;p9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0" name="Google Shape;230;p9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9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2" name="Google Shape;232;p9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3" name="Google Shape;233;p9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4" name="Google Shape;234;p9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5" name="Google Shape;235;p9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6" name="Google Shape;236;p9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7" name="Google Shape;237;p9"/>
          <p:cNvSpPr txBox="1"/>
          <p:nvPr/>
        </p:nvSpPr>
        <p:spPr>
          <a:xfrm>
            <a:off x="2274059" y="2114442"/>
            <a:ext cx="1345145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my child challenged?</a:t>
            </a:r>
            <a:endParaRPr sz="6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9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239" name="Google Shape;239;p9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240" name="Google Shape;240;p9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241" name="Google Shape;241;p9"/>
          <p:cNvSpPr txBox="1"/>
          <p:nvPr/>
        </p:nvSpPr>
        <p:spPr>
          <a:xfrm>
            <a:off x="3437381" y="3546880"/>
            <a:ext cx="12320250" cy="6678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Expanding on already taught material</a:t>
            </a:r>
            <a:endParaRPr dirty="0"/>
          </a:p>
          <a:p>
            <a:pPr marL="571500" marR="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Retaining information</a:t>
            </a:r>
            <a:endParaRPr dirty="0"/>
          </a:p>
          <a:p>
            <a:pPr marL="571500" marR="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Articulating learning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did you get to that answer?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What’s the same, what’s different?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47" name="Google Shape;247;p10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48" name="Google Shape;248;p10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0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50" name="Google Shape;250;p10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51" name="Google Shape;251;p10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52" name="Google Shape;252;p10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53" name="Google Shape;253;p10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54" name="Google Shape;254;p10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55" name="Google Shape;255;p10"/>
          <p:cNvSpPr txBox="1"/>
          <p:nvPr/>
        </p:nvSpPr>
        <p:spPr>
          <a:xfrm>
            <a:off x="2274059" y="2114442"/>
            <a:ext cx="1345145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my child challenged?</a:t>
            </a:r>
            <a:endParaRPr sz="6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0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257" name="Google Shape;257;p10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258" name="Google Shape;258;p10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259" name="Google Shape;259;p10"/>
          <p:cNvSpPr txBox="1"/>
          <p:nvPr/>
        </p:nvSpPr>
        <p:spPr>
          <a:xfrm>
            <a:off x="2514381" y="2291255"/>
            <a:ext cx="12320400" cy="32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40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Diving into Mastery</a:t>
            </a:r>
            <a:endParaRPr sz="44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1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8421442" y="3305955"/>
            <a:ext cx="4027813" cy="5853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8240548" y="3246643"/>
            <a:ext cx="4481099" cy="5912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39976" y="3214164"/>
            <a:ext cx="4450727" cy="643950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67" name="Google Shape;267;p11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68" name="Google Shape;268;p11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1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0" name="Google Shape;270;p11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1" name="Google Shape;271;p11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2" name="Google Shape;272;p11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3" name="Google Shape;273;p11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4" name="Google Shape;274;p11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5" name="Google Shape;275;p11"/>
          <p:cNvSpPr txBox="1"/>
          <p:nvPr/>
        </p:nvSpPr>
        <p:spPr>
          <a:xfrm>
            <a:off x="2274059" y="2114442"/>
            <a:ext cx="1345145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 new terminology!</a:t>
            </a:r>
            <a:endParaRPr sz="6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1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277" name="Google Shape;277;p11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278" name="Google Shape;278;p11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279" name="Google Shape;279;p11"/>
          <p:cNvSpPr txBox="1"/>
          <p:nvPr/>
        </p:nvSpPr>
        <p:spPr>
          <a:xfrm>
            <a:off x="3547386" y="3583496"/>
            <a:ext cx="12320250" cy="2923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11"/>
          <p:cNvPicPr preferRelativeResize="0"/>
          <p:nvPr/>
        </p:nvPicPr>
        <p:blipFill rotWithShape="1">
          <a:blip r:embed="rId11">
            <a:alphaModFix/>
          </a:blip>
          <a:srcRect b="4232"/>
          <a:stretch/>
        </p:blipFill>
        <p:spPr>
          <a:xfrm>
            <a:off x="3041487" y="3879770"/>
            <a:ext cx="8443913" cy="4091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1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12075360" y="6175877"/>
            <a:ext cx="895350" cy="11049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2" name="Google Shape;282;p11"/>
          <p:cNvGrpSpPr/>
          <p:nvPr/>
        </p:nvGrpSpPr>
        <p:grpSpPr>
          <a:xfrm>
            <a:off x="13218032" y="5600697"/>
            <a:ext cx="2507484" cy="2329022"/>
            <a:chOff x="6684268" y="4129070"/>
            <a:chExt cx="1659417" cy="1631362"/>
          </a:xfrm>
        </p:grpSpPr>
        <p:sp>
          <p:nvSpPr>
            <p:cNvPr id="283" name="Google Shape;283;p11"/>
            <p:cNvSpPr/>
            <p:nvPr/>
          </p:nvSpPr>
          <p:spPr>
            <a:xfrm>
              <a:off x="6684268" y="4129070"/>
              <a:ext cx="1499361" cy="1017330"/>
            </a:xfrm>
            <a:prstGeom prst="wedgeRoundRectCallout">
              <a:avLst>
                <a:gd name="adj1" fmla="val -68289"/>
                <a:gd name="adj2" fmla="val 30902"/>
                <a:gd name="adj3" fmla="val 16667"/>
              </a:avLst>
            </a:prstGeom>
            <a:solidFill>
              <a:srgbClr val="FCFFFF"/>
            </a:solidFill>
            <a:ln w="28575" cap="flat" cmpd="sng">
              <a:solidFill>
                <a:srgbClr val="1E9FA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6F8F8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11"/>
            <p:cNvSpPr txBox="1"/>
            <p:nvPr/>
          </p:nvSpPr>
          <p:spPr>
            <a:xfrm>
              <a:off x="6844323" y="4190772"/>
              <a:ext cx="1499362" cy="15696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2C61"/>
                </a:buClr>
                <a:buSzPts val="3200"/>
                <a:buFont typeface="Calibri"/>
                <a:buNone/>
              </a:pPr>
              <a:r>
                <a:rPr lang="en-US" sz="3200" b="0" i="0" u="none" strike="noStrike" cap="none">
                  <a:solidFill>
                    <a:srgbClr val="002C61"/>
                  </a:solidFill>
                  <a:latin typeface="Calibri"/>
                  <a:ea typeface="Calibri"/>
                  <a:cs typeface="Calibri"/>
                  <a:sym typeface="Calibri"/>
                </a:rPr>
                <a:t>What do you see?</a:t>
              </a:r>
              <a:endParaRPr sz="3200" b="0" i="0" u="none" strike="noStrike" cap="none">
                <a:solidFill>
                  <a:srgbClr val="002C6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2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0" name="Google Shape;290;p12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1" name="Google Shape;291;p12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2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3" name="Google Shape;293;p12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4" name="Google Shape;294;p12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5" name="Google Shape;295;p12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6" name="Google Shape;296;p12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7" name="Google Shape;297;p12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8" name="Google Shape;298;p12"/>
          <p:cNvSpPr txBox="1"/>
          <p:nvPr/>
        </p:nvSpPr>
        <p:spPr>
          <a:xfrm>
            <a:off x="2274059" y="2114442"/>
            <a:ext cx="1345145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Say what you see!</a:t>
            </a:r>
            <a:endParaRPr sz="6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2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300" name="Google Shape;300;p12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301" name="Google Shape;301;p12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302" name="Google Shape;302;p12"/>
          <p:cNvSpPr txBox="1"/>
          <p:nvPr/>
        </p:nvSpPr>
        <p:spPr>
          <a:xfrm>
            <a:off x="3547386" y="3583496"/>
            <a:ext cx="12320250" cy="2923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3" name="Google Shape;303;p1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564194" y="3439864"/>
            <a:ext cx="8832845" cy="4968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3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09" name="Google Shape;309;p13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0" name="Google Shape;310;p13"/>
          <p:cNvSpPr/>
          <p:nvPr/>
        </p:nvSpPr>
        <p:spPr>
          <a:xfrm rot="5400000">
            <a:off x="5171900" y="-2684685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3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2" name="Google Shape;312;p13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3" name="Google Shape;313;p13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4" name="Google Shape;314;p13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5" name="Google Shape;315;p13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6" name="Google Shape;316;p13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17" name="Google Shape;317;p13"/>
          <p:cNvSpPr txBox="1"/>
          <p:nvPr/>
        </p:nvSpPr>
        <p:spPr>
          <a:xfrm>
            <a:off x="2274059" y="2114442"/>
            <a:ext cx="1345145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Visuals</a:t>
            </a:r>
            <a:endParaRPr sz="6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3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319" name="Google Shape;319;p13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320" name="Google Shape;320;p13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pic>
        <p:nvPicPr>
          <p:cNvPr id="321" name="Google Shape;321;p1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674649" y="3135420"/>
            <a:ext cx="4336913" cy="2992281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13"/>
          <p:cNvSpPr txBox="1"/>
          <p:nvPr/>
        </p:nvSpPr>
        <p:spPr>
          <a:xfrm>
            <a:off x="2797779" y="3597093"/>
            <a:ext cx="3262278" cy="424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Fives frames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Tens frames</a:t>
            </a:r>
            <a:endParaRPr/>
          </a:p>
        </p:txBody>
      </p:sp>
      <p:pic>
        <p:nvPicPr>
          <p:cNvPr id="323" name="Google Shape;323;p1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623944" y="6294851"/>
            <a:ext cx="4336913" cy="192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13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0665792" y="6320971"/>
            <a:ext cx="4343472" cy="189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13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0904082" y="4785667"/>
            <a:ext cx="4256321" cy="931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4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1" name="Google Shape;331;p14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2" name="Google Shape;332;p14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4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4" name="Google Shape;334;p14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5" name="Google Shape;335;p14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6" name="Google Shape;336;p14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7" name="Google Shape;337;p14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8" name="Google Shape;338;p14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9" name="Google Shape;339;p14"/>
          <p:cNvSpPr txBox="1"/>
          <p:nvPr/>
        </p:nvSpPr>
        <p:spPr>
          <a:xfrm>
            <a:off x="2274059" y="2114442"/>
            <a:ext cx="13451457" cy="2769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Across the school, we use manipulatives to model, encourage jottings and then move onto the abstract after this.</a:t>
            </a:r>
            <a:endParaRPr sz="6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4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341" name="Google Shape;341;p14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342" name="Google Shape;342;p14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343" name="Google Shape;343;p14"/>
          <p:cNvSpPr txBox="1"/>
          <p:nvPr/>
        </p:nvSpPr>
        <p:spPr>
          <a:xfrm>
            <a:off x="3437381" y="3546880"/>
            <a:ext cx="12320250" cy="4278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oncrete</a:t>
            </a:r>
            <a:b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ictorial</a:t>
            </a:r>
            <a:b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bstract</a:t>
            </a:r>
            <a:b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15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49" name="Google Shape;349;p15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0" name="Google Shape;350;p15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5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2" name="Google Shape;352;p15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3" name="Google Shape;353;p15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4" name="Google Shape;354;p15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5" name="Google Shape;355;p15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6" name="Google Shape;356;p15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7" name="Google Shape;357;p15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358" name="Google Shape;358;p15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359" name="Google Shape;359;p15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360" name="Google Shape;360;p15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1" name="Google Shape;361;p1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981190" y="3546880"/>
            <a:ext cx="9934193" cy="5311310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15"/>
          <p:cNvSpPr txBox="1"/>
          <p:nvPr/>
        </p:nvSpPr>
        <p:spPr>
          <a:xfrm>
            <a:off x="4380364" y="2627602"/>
            <a:ext cx="9019916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Bar Models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6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68" name="Google Shape;368;p16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69" name="Google Shape;369;p16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6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1" name="Google Shape;371;p16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2" name="Google Shape;372;p16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3" name="Google Shape;373;p16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4" name="Google Shape;374;p16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5" name="Google Shape;375;p16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6" name="Google Shape;376;p16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377" name="Google Shape;377;p16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378" name="Google Shape;378;p16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379" name="Google Shape;379;p16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6"/>
          <p:cNvSpPr txBox="1"/>
          <p:nvPr/>
        </p:nvSpPr>
        <p:spPr>
          <a:xfrm>
            <a:off x="8319122" y="196587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Times table grids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16"/>
          <p:cNvSpPr txBox="1"/>
          <p:nvPr/>
        </p:nvSpPr>
        <p:spPr>
          <a:xfrm>
            <a:off x="1562271" y="295958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</a:t>
            </a: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 squares</a:t>
            </a:r>
            <a:endParaRPr/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Number lines</a:t>
            </a:r>
            <a:endParaRPr sz="4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2" name="Google Shape;382;p16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666129" y="2774638"/>
            <a:ext cx="4058399" cy="4049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16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621815" y="3283133"/>
            <a:ext cx="3394615" cy="33195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16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397893" y="7074144"/>
            <a:ext cx="7373228" cy="1131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7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0" name="Google Shape;390;p17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1" name="Google Shape;391;p17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17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3" name="Google Shape;393;p17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4" name="Google Shape;394;p17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5" name="Google Shape;395;p17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6" name="Google Shape;396;p17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7" name="Google Shape;397;p17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8" name="Google Shape;398;p17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399" name="Google Shape;399;p17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400" name="Google Shape;400;p17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401" name="Google Shape;401;p17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17"/>
          <p:cNvSpPr txBox="1"/>
          <p:nvPr/>
        </p:nvSpPr>
        <p:spPr>
          <a:xfrm>
            <a:off x="4380364" y="2627602"/>
            <a:ext cx="9019916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Manipulatives</a:t>
            </a:r>
            <a:endParaRPr sz="7200" b="1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3" name="Google Shape;403;p1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300615" y="6482082"/>
            <a:ext cx="2516349" cy="2516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17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403072" y="3842831"/>
            <a:ext cx="4300538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17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7974712" y="5321976"/>
            <a:ext cx="2629179" cy="2629179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17"/>
          <p:cNvSpPr txBox="1"/>
          <p:nvPr/>
        </p:nvSpPr>
        <p:spPr>
          <a:xfrm>
            <a:off x="2403072" y="3238500"/>
            <a:ext cx="232132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Numicon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17"/>
          <p:cNvSpPr txBox="1"/>
          <p:nvPr/>
        </p:nvSpPr>
        <p:spPr>
          <a:xfrm>
            <a:off x="7212938" y="4722104"/>
            <a:ext cx="4798022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Deines/Base 10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17"/>
          <p:cNvSpPr txBox="1"/>
          <p:nvPr/>
        </p:nvSpPr>
        <p:spPr>
          <a:xfrm>
            <a:off x="11587320" y="5657644"/>
            <a:ext cx="4798022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Multi-link cubes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9" name="Google Shape;409;p17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2420722" y="2427271"/>
            <a:ext cx="2543530" cy="2572109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17"/>
          <p:cNvSpPr txBox="1"/>
          <p:nvPr/>
        </p:nvSpPr>
        <p:spPr>
          <a:xfrm>
            <a:off x="11300615" y="1784046"/>
            <a:ext cx="4798022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Counters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1" name="Google Shape;411;p17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647871" y="6765320"/>
            <a:ext cx="2821324" cy="2085620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7"/>
          <p:cNvSpPr txBox="1"/>
          <p:nvPr/>
        </p:nvSpPr>
        <p:spPr>
          <a:xfrm>
            <a:off x="6456879" y="8201175"/>
            <a:ext cx="4798022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Bead String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18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18" name="Google Shape;418;p18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19" name="Google Shape;419;p18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8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21" name="Google Shape;421;p18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22" name="Google Shape;422;p18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23" name="Google Shape;423;p18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24" name="Google Shape;424;p18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25" name="Google Shape;425;p18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26" name="Google Shape;426;p18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427" name="Google Shape;427;p18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428" name="Google Shape;428;p18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429" name="Google Shape;429;p18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8"/>
          <p:cNvSpPr txBox="1"/>
          <p:nvPr/>
        </p:nvSpPr>
        <p:spPr>
          <a:xfrm>
            <a:off x="4380364" y="2627602"/>
            <a:ext cx="9019916" cy="4401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Turn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</a:t>
            </a:r>
            <a:r>
              <a:rPr lang="en-US" sz="6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Numicon on your table to find number bonds to 10</a:t>
            </a:r>
            <a:endParaRPr sz="6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9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36" name="Google Shape;436;p19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37" name="Google Shape;437;p19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19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39" name="Google Shape;439;p19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40" name="Google Shape;440;p19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41" name="Google Shape;441;p19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42" name="Google Shape;442;p19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43" name="Google Shape;443;p19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44" name="Google Shape;444;p19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445" name="Google Shape;445;p19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446" name="Google Shape;446;p19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447" name="Google Shape;447;p19"/>
          <p:cNvSpPr txBox="1"/>
          <p:nvPr/>
        </p:nvSpPr>
        <p:spPr>
          <a:xfrm>
            <a:off x="2545687" y="3546880"/>
            <a:ext cx="13211944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Practise spotting and recognising numbers in the environment. Add/multiply/subtract/divide door numbers, numbers on car registration plates, road signs and at the shop.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Ask your child to calculate the length of their favourite programmes. How long is it until the next programme?</a:t>
            </a:r>
            <a:endParaRPr/>
          </a:p>
        </p:txBody>
      </p:sp>
      <p:sp>
        <p:nvSpPr>
          <p:cNvPr id="448" name="Google Shape;448;p19"/>
          <p:cNvSpPr txBox="1"/>
          <p:nvPr/>
        </p:nvSpPr>
        <p:spPr>
          <a:xfrm>
            <a:off x="2514600" y="2085018"/>
            <a:ext cx="129540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can you support at home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19"/>
          <p:cNvSpPr txBox="1"/>
          <p:nvPr/>
        </p:nvSpPr>
        <p:spPr>
          <a:xfrm>
            <a:off x="2904157" y="3192399"/>
            <a:ext cx="13057005" cy="7387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0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55" name="Google Shape;455;p20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56" name="Google Shape;456;p20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20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58" name="Google Shape;458;p20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59" name="Google Shape;459;p20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60" name="Google Shape;460;p20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61" name="Google Shape;461;p20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62" name="Google Shape;462;p20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63" name="Google Shape;463;p20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464" name="Google Shape;464;p20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465" name="Google Shape;465;p20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466" name="Google Shape;466;p20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20"/>
          <p:cNvSpPr txBox="1"/>
          <p:nvPr/>
        </p:nvSpPr>
        <p:spPr>
          <a:xfrm>
            <a:off x="2514600" y="2085018"/>
            <a:ext cx="129540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Resources you could use at home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8" name="Google Shape;468;p20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877291" y="5497474"/>
            <a:ext cx="4572000" cy="1116806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20"/>
          <p:cNvSpPr/>
          <p:nvPr/>
        </p:nvSpPr>
        <p:spPr>
          <a:xfrm>
            <a:off x="2759593" y="5497474"/>
            <a:ext cx="4536504" cy="1083372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20"/>
          <p:cNvSpPr txBox="1"/>
          <p:nvPr/>
        </p:nvSpPr>
        <p:spPr>
          <a:xfrm>
            <a:off x="2952749" y="3215154"/>
            <a:ext cx="13057005" cy="7387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Lego can be used as multilink.</a:t>
            </a:r>
            <a:endParaRPr dirty="0"/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everyday items into sets to understand division, remainders, multiplication etc. </a:t>
            </a:r>
            <a:endParaRPr dirty="0"/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Eg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14 divided by 2= 5r4      </a:t>
            </a:r>
            <a:endParaRPr dirty="0"/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Encourage your child to</a:t>
            </a:r>
            <a:r>
              <a:rPr lang="en-US" sz="3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draw 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problem.</a:t>
            </a:r>
            <a:endParaRPr dirty="0"/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1/3 of 9 =   </a:t>
            </a:r>
            <a:endParaRPr dirty="0"/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Also, encourage them to use their fingers!</a:t>
            </a:r>
            <a:endParaRPr dirty="0"/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1" name="Google Shape;471;p20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8531506" y="3100681"/>
            <a:ext cx="2578661" cy="857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20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1965552" y="7625467"/>
            <a:ext cx="2295711" cy="1522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623691" y="5738631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842257" y="5732714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36585" y="5738978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455152" y="5738631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6068048" y="5746833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8555161" y="5722139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9" name="Google Shape;479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2755182" y="5705169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0" name="Google Shape;480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1011437" y="5722137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" name="Google Shape;481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0400767" y="5722943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Google Shape;482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9787872" y="5722944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9168057" y="5726559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3980973" y="5697826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5" name="Google Shape;485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4593868" y="5697825"/>
            <a:ext cx="612896" cy="61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6" name="Google Shape;486;p2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3368077" y="5711934"/>
            <a:ext cx="612896" cy="612896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20"/>
          <p:cNvSpPr/>
          <p:nvPr/>
        </p:nvSpPr>
        <p:spPr>
          <a:xfrm>
            <a:off x="5007074" y="7421983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20"/>
          <p:cNvSpPr/>
          <p:nvPr/>
        </p:nvSpPr>
        <p:spPr>
          <a:xfrm>
            <a:off x="7307963" y="7421983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20"/>
          <p:cNvSpPr/>
          <p:nvPr/>
        </p:nvSpPr>
        <p:spPr>
          <a:xfrm>
            <a:off x="5439122" y="7432276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20"/>
          <p:cNvSpPr/>
          <p:nvPr/>
        </p:nvSpPr>
        <p:spPr>
          <a:xfrm>
            <a:off x="5871170" y="7414603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20"/>
          <p:cNvSpPr/>
          <p:nvPr/>
        </p:nvSpPr>
        <p:spPr>
          <a:xfrm>
            <a:off x="10072185" y="7387778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20"/>
          <p:cNvSpPr/>
          <p:nvPr/>
        </p:nvSpPr>
        <p:spPr>
          <a:xfrm>
            <a:off x="7746770" y="7432276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20"/>
          <p:cNvSpPr/>
          <p:nvPr/>
        </p:nvSpPr>
        <p:spPr>
          <a:xfrm>
            <a:off x="8178818" y="7432276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20"/>
          <p:cNvSpPr/>
          <p:nvPr/>
        </p:nvSpPr>
        <p:spPr>
          <a:xfrm>
            <a:off x="10524792" y="7387778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20"/>
          <p:cNvSpPr/>
          <p:nvPr/>
        </p:nvSpPr>
        <p:spPr>
          <a:xfrm>
            <a:off x="10979724" y="7387778"/>
            <a:ext cx="432048" cy="54006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1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1" name="Google Shape;501;p21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2" name="Google Shape;502;p21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21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4" name="Google Shape;504;p21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5" name="Google Shape;505;p21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6" name="Google Shape;506;p21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7" name="Google Shape;507;p21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8" name="Google Shape;508;p21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9" name="Google Shape;509;p21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510" name="Google Shape;510;p21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511" name="Google Shape;511;p21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512" name="Google Shape;512;p21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21"/>
          <p:cNvSpPr txBox="1"/>
          <p:nvPr/>
        </p:nvSpPr>
        <p:spPr>
          <a:xfrm>
            <a:off x="2796339" y="2627602"/>
            <a:ext cx="12244964" cy="1846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Other everyday resources that can help your child’s Maths skills at home</a:t>
            </a:r>
            <a:endParaRPr/>
          </a:p>
        </p:txBody>
      </p:sp>
      <p:pic>
        <p:nvPicPr>
          <p:cNvPr id="514" name="Google Shape;514;p2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813666" y="4802114"/>
            <a:ext cx="3067782" cy="2555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2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3777749" y="5012560"/>
            <a:ext cx="1880387" cy="2434605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Google Shape;516;p21"/>
          <p:cNvSpPr txBox="1"/>
          <p:nvPr/>
        </p:nvSpPr>
        <p:spPr>
          <a:xfrm>
            <a:off x="2971800" y="5012560"/>
            <a:ext cx="3657600" cy="46782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Board Games supply endless opportunities for </a:t>
            </a: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Snakes and Ladders, Monopoly, Bingo, Connect Four, Battle Ships </a:t>
            </a: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etc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1"/>
          <p:cNvSpPr txBox="1"/>
          <p:nvPr/>
        </p:nvSpPr>
        <p:spPr>
          <a:xfrm>
            <a:off x="10522490" y="4993430"/>
            <a:ext cx="3650710" cy="424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Practise</a:t>
            </a: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telling the time with your child. Can they read both the digital and analogue clock? 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they also </a:t>
            </a:r>
            <a:r>
              <a:rPr lang="en-US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recognise</a:t>
            </a: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Roman Numeral representations of the time too?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8" name="Google Shape;518;p2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7358859" y="7441310"/>
            <a:ext cx="1590897" cy="16575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22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24" name="Google Shape;524;p22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25" name="Google Shape;525;p22"/>
          <p:cNvSpPr/>
          <p:nvPr/>
        </p:nvSpPr>
        <p:spPr>
          <a:xfrm rot="5400000">
            <a:off x="5128419" y="-2672381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22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27" name="Google Shape;527;p22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28" name="Google Shape;528;p22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29" name="Google Shape;529;p22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30" name="Google Shape;530;p22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31" name="Google Shape;531;p22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32" name="Google Shape;532;p22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533" name="Google Shape;533;p22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534" name="Google Shape;534;p22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535" name="Google Shape;535;p22"/>
          <p:cNvSpPr txBox="1"/>
          <p:nvPr/>
        </p:nvSpPr>
        <p:spPr>
          <a:xfrm>
            <a:off x="3437381" y="3546880"/>
            <a:ext cx="1232025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22"/>
          <p:cNvSpPr txBox="1"/>
          <p:nvPr/>
        </p:nvSpPr>
        <p:spPr>
          <a:xfrm>
            <a:off x="4380364" y="2627602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quick game of 21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7" name="Google Shape;537;p2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250928" y="5988341"/>
            <a:ext cx="2444616" cy="2386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23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3" name="Google Shape;543;p23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4" name="Google Shape;544;p23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23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6" name="Google Shape;546;p23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7" name="Google Shape;547;p23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8" name="Google Shape;548;p23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9" name="Google Shape;549;p23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50" name="Google Shape;550;p23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51" name="Google Shape;551;p23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552" name="Google Shape;552;p23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553" name="Google Shape;553;p23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554" name="Google Shape;554;p23"/>
          <p:cNvSpPr txBox="1"/>
          <p:nvPr/>
        </p:nvSpPr>
        <p:spPr>
          <a:xfrm>
            <a:off x="2596982" y="3546880"/>
            <a:ext cx="13412773" cy="5693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Allow your children to use real coins.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they work out which coins they will need to buy something?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they use the smallest number of coins?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they calculate their change?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23"/>
          <p:cNvSpPr txBox="1"/>
          <p:nvPr/>
        </p:nvSpPr>
        <p:spPr>
          <a:xfrm>
            <a:off x="4235262" y="2195643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Using Money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6" name="Google Shape;556;p2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959544" y="5532029"/>
            <a:ext cx="3366685" cy="29346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24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2" name="Google Shape;562;p24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3" name="Google Shape;563;p24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24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5" name="Google Shape;565;p24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6" name="Google Shape;566;p24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7" name="Google Shape;567;p24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8" name="Google Shape;568;p24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9" name="Google Shape;569;p24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70" name="Google Shape;570;p24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571" name="Google Shape;571;p24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572" name="Google Shape;572;p24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573" name="Google Shape;573;p24"/>
          <p:cNvSpPr txBox="1"/>
          <p:nvPr/>
        </p:nvSpPr>
        <p:spPr>
          <a:xfrm>
            <a:off x="2596982" y="3546880"/>
            <a:ext cx="13412773" cy="6186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Tests are given to Year 2 and Year 6 students in May/June.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Children are given arithmetic and reasoning papers.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the </a:t>
            </a:r>
            <a:r>
              <a:rPr lang="en-US" sz="4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test, </a:t>
            </a:r>
            <a:r>
              <a:rPr lang="en-US" sz="4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</a:t>
            </a: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will not be allowed to use any counting resources.  However they need to use them in class first of all to support their understanding.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24"/>
          <p:cNvSpPr txBox="1"/>
          <p:nvPr/>
        </p:nvSpPr>
        <p:spPr>
          <a:xfrm>
            <a:off x="4235262" y="2195643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25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0" name="Google Shape;580;p25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1" name="Google Shape;581;p25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25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3" name="Google Shape;583;p25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4" name="Google Shape;584;p25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5" name="Google Shape;585;p25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6" name="Google Shape;586;p25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7" name="Google Shape;587;p25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8" name="Google Shape;588;p25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589" name="Google Shape;589;p25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590" name="Google Shape;590;p25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591" name="Google Shape;591;p25"/>
          <p:cNvSpPr txBox="1"/>
          <p:nvPr/>
        </p:nvSpPr>
        <p:spPr>
          <a:xfrm>
            <a:off x="3451441" y="4466786"/>
            <a:ext cx="13412773" cy="6370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Division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Fractions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Ratio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Proportion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Percentages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Decimals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Algebra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Converting measures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25"/>
          <p:cNvSpPr txBox="1"/>
          <p:nvPr/>
        </p:nvSpPr>
        <p:spPr>
          <a:xfrm>
            <a:off x="2286000" y="2195643"/>
            <a:ext cx="14325600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multiplication and recalling times table facts are key!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25"/>
          <p:cNvSpPr txBox="1"/>
          <p:nvPr/>
        </p:nvSpPr>
        <p:spPr>
          <a:xfrm>
            <a:off x="9829800" y="4686300"/>
            <a:ext cx="495300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of these topics (and more) stem from multiplication!!!</a:t>
            </a:r>
            <a:endParaRPr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26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99" name="Google Shape;599;p26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0" name="Google Shape;600;p26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26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2" name="Google Shape;602;p26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3" name="Google Shape;603;p26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4" name="Google Shape;604;p26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5" name="Google Shape;605;p26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6" name="Google Shape;606;p26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7" name="Google Shape;607;p26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608" name="Google Shape;608;p26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609" name="Google Shape;609;p26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610" name="Google Shape;610;p26"/>
          <p:cNvSpPr txBox="1"/>
          <p:nvPr/>
        </p:nvSpPr>
        <p:spPr>
          <a:xfrm>
            <a:off x="2596982" y="3546880"/>
            <a:ext cx="13412773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4 will sit a statutory test in June.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will be 25 mixed questions up to 12 x 12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will only have 6 seconds per question!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will use an ipad to type in their answers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‘Practise makes perfect’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26"/>
          <p:cNvSpPr txBox="1"/>
          <p:nvPr/>
        </p:nvSpPr>
        <p:spPr>
          <a:xfrm>
            <a:off x="4235262" y="2195643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Y4 MTC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27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17" name="Google Shape;617;p27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18" name="Google Shape;618;p27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27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0" name="Google Shape;620;p27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1" name="Google Shape;621;p27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2" name="Google Shape;622;p27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3" name="Google Shape;623;p27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4" name="Google Shape;624;p27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5" name="Google Shape;625;p27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626" name="Google Shape;626;p27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627" name="Google Shape;627;p27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628" name="Google Shape;628;p27"/>
          <p:cNvSpPr txBox="1"/>
          <p:nvPr/>
        </p:nvSpPr>
        <p:spPr>
          <a:xfrm>
            <a:off x="4235262" y="2195643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Y4 MTC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9" name="Google Shape;629;p2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518540" y="3601656"/>
            <a:ext cx="5998425" cy="3935890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27"/>
          <p:cNvSpPr txBox="1"/>
          <p:nvPr/>
        </p:nvSpPr>
        <p:spPr>
          <a:xfrm>
            <a:off x="2819400" y="3771900"/>
            <a:ext cx="6477000" cy="4031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Times Table Rockstars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Hit the button</a:t>
            </a:r>
            <a:endParaRPr/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Topmarks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Mathsframe Multiplication Tables Check (click adjust difficulty) </a:t>
            </a:r>
            <a:endParaRPr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28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36" name="Google Shape;636;p28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37" name="Google Shape;637;p28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28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39" name="Google Shape;639;p28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40" name="Google Shape;640;p28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41" name="Google Shape;641;p28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42" name="Google Shape;642;p28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43" name="Google Shape;643;p28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44" name="Google Shape;644;p28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645" name="Google Shape;645;p28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646" name="Google Shape;646;p28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647" name="Google Shape;647;p28"/>
          <p:cNvSpPr txBox="1"/>
          <p:nvPr/>
        </p:nvSpPr>
        <p:spPr>
          <a:xfrm>
            <a:off x="2596982" y="3546880"/>
            <a:ext cx="13412773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are encouraged to show their working out.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can draw diagrams if they wish to help them to solve problems.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28"/>
          <p:cNvSpPr txBox="1"/>
          <p:nvPr/>
        </p:nvSpPr>
        <p:spPr>
          <a:xfrm>
            <a:off x="4235262" y="2195643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Arithmetic Questions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9" name="Google Shape;649;p28"/>
          <p:cNvPicPr preferRelativeResize="0"/>
          <p:nvPr/>
        </p:nvPicPr>
        <p:blipFill rotWithShape="1">
          <a:blip r:embed="rId11">
            <a:alphaModFix/>
          </a:blip>
          <a:srcRect b="27733"/>
          <a:stretch/>
        </p:blipFill>
        <p:spPr>
          <a:xfrm>
            <a:off x="5941746" y="4929187"/>
            <a:ext cx="8856984" cy="3871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29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55" name="Google Shape;655;p29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56" name="Google Shape;656;p29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29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58" name="Google Shape;658;p29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59" name="Google Shape;659;p29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60" name="Google Shape;660;p29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61" name="Google Shape;661;p29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62" name="Google Shape;662;p29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63" name="Google Shape;663;p29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664" name="Google Shape;664;p29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665" name="Google Shape;665;p29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666" name="Google Shape;666;p29"/>
          <p:cNvSpPr txBox="1"/>
          <p:nvPr/>
        </p:nvSpPr>
        <p:spPr>
          <a:xfrm>
            <a:off x="2596983" y="3546880"/>
            <a:ext cx="13412772" cy="4832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big emphasis on reasoning/problem solving in the Maths curriculum.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need to be able to explain their thinking. What do they know?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encourage children to use the correct mathematical language in their answers.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Example: 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29"/>
          <p:cNvSpPr txBox="1"/>
          <p:nvPr/>
        </p:nvSpPr>
        <p:spPr>
          <a:xfrm>
            <a:off x="4235262" y="2195643"/>
            <a:ext cx="9019916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Reasoning Questions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8" name="Google Shape;668;p29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541881" y="6457755"/>
            <a:ext cx="7531263" cy="19988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2D3"/>
        </a:solidFill>
        <a:effectLst/>
      </p:bgPr>
    </p:bg>
    <p:spTree>
      <p:nvGrpSpPr>
        <p:cNvPr id="1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30"/>
          <p:cNvSpPr/>
          <p:nvPr/>
        </p:nvSpPr>
        <p:spPr>
          <a:xfrm rot="355353">
            <a:off x="12343066" y="4211876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74" name="Google Shape;674;p30"/>
          <p:cNvSpPr/>
          <p:nvPr/>
        </p:nvSpPr>
        <p:spPr>
          <a:xfrm rot="355353">
            <a:off x="-2045629" y="-2315847"/>
            <a:ext cx="6788313" cy="6788313"/>
          </a:xfrm>
          <a:custGeom>
            <a:avLst/>
            <a:gdLst/>
            <a:ahLst/>
            <a:cxnLst/>
            <a:rect l="l" t="t" r="r" b="b"/>
            <a:pathLst>
              <a:path w="6788313" h="6788313" extrusionOk="0">
                <a:moveTo>
                  <a:pt x="0" y="0"/>
                </a:moveTo>
                <a:lnTo>
                  <a:pt x="6788313" y="0"/>
                </a:lnTo>
                <a:lnTo>
                  <a:pt x="6788313" y="6788313"/>
                </a:lnTo>
                <a:lnTo>
                  <a:pt x="0" y="67883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75" name="Google Shape;675;p30"/>
          <p:cNvSpPr/>
          <p:nvPr/>
        </p:nvSpPr>
        <p:spPr>
          <a:xfrm rot="5400000">
            <a:off x="5019500" y="-2660203"/>
            <a:ext cx="8031162" cy="15631762"/>
          </a:xfrm>
          <a:custGeom>
            <a:avLst/>
            <a:gdLst/>
            <a:ahLst/>
            <a:cxnLst/>
            <a:rect l="l" t="t" r="r" b="b"/>
            <a:pathLst>
              <a:path w="8031162" h="15631762" extrusionOk="0">
                <a:moveTo>
                  <a:pt x="0" y="0"/>
                </a:moveTo>
                <a:lnTo>
                  <a:pt x="8031162" y="0"/>
                </a:lnTo>
                <a:lnTo>
                  <a:pt x="8031162" y="15631762"/>
                </a:lnTo>
                <a:lnTo>
                  <a:pt x="0" y="156317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t="-121" r="-378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30"/>
          <p:cNvSpPr/>
          <p:nvPr/>
        </p:nvSpPr>
        <p:spPr>
          <a:xfrm rot="-1435646">
            <a:off x="833526" y="4633648"/>
            <a:ext cx="1044059" cy="1044059"/>
          </a:xfrm>
          <a:custGeom>
            <a:avLst/>
            <a:gdLst/>
            <a:ahLst/>
            <a:cxnLst/>
            <a:rect l="l" t="t" r="r" b="b"/>
            <a:pathLst>
              <a:path w="1044059" h="1044059" extrusionOk="0">
                <a:moveTo>
                  <a:pt x="0" y="0"/>
                </a:moveTo>
                <a:lnTo>
                  <a:pt x="1044059" y="0"/>
                </a:lnTo>
                <a:lnTo>
                  <a:pt x="1044059" y="1044059"/>
                </a:lnTo>
                <a:lnTo>
                  <a:pt x="0" y="104405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77" name="Google Shape;677;p30"/>
          <p:cNvSpPr/>
          <p:nvPr/>
        </p:nvSpPr>
        <p:spPr>
          <a:xfrm rot="-1435646">
            <a:off x="969885" y="7393030"/>
            <a:ext cx="1897262" cy="1897262"/>
          </a:xfrm>
          <a:custGeom>
            <a:avLst/>
            <a:gdLst/>
            <a:ahLst/>
            <a:cxnLst/>
            <a:rect l="l" t="t" r="r" b="b"/>
            <a:pathLst>
              <a:path w="1897262" h="1897262" extrusionOk="0">
                <a:moveTo>
                  <a:pt x="0" y="0"/>
                </a:moveTo>
                <a:lnTo>
                  <a:pt x="1897262" y="0"/>
                </a:lnTo>
                <a:lnTo>
                  <a:pt x="1897262" y="1897263"/>
                </a:lnTo>
                <a:lnTo>
                  <a:pt x="0" y="18972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78" name="Google Shape;678;p30"/>
          <p:cNvSpPr/>
          <p:nvPr/>
        </p:nvSpPr>
        <p:spPr>
          <a:xfrm rot="-776253">
            <a:off x="771946" y="1249919"/>
            <a:ext cx="2202702" cy="1998100"/>
          </a:xfrm>
          <a:custGeom>
            <a:avLst/>
            <a:gdLst/>
            <a:ahLst/>
            <a:cxnLst/>
            <a:rect l="l" t="t" r="r" b="b"/>
            <a:pathLst>
              <a:path w="2202702" h="1998100" extrusionOk="0">
                <a:moveTo>
                  <a:pt x="0" y="0"/>
                </a:moveTo>
                <a:lnTo>
                  <a:pt x="2202702" y="0"/>
                </a:lnTo>
                <a:lnTo>
                  <a:pt x="2202702" y="1998100"/>
                </a:lnTo>
                <a:lnTo>
                  <a:pt x="0" y="19981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79" name="Google Shape;679;p30"/>
          <p:cNvSpPr/>
          <p:nvPr/>
        </p:nvSpPr>
        <p:spPr>
          <a:xfrm rot="-392119">
            <a:off x="15404636" y="899306"/>
            <a:ext cx="1862374" cy="1862374"/>
          </a:xfrm>
          <a:custGeom>
            <a:avLst/>
            <a:gdLst/>
            <a:ahLst/>
            <a:cxnLst/>
            <a:rect l="l" t="t" r="r" b="b"/>
            <a:pathLst>
              <a:path w="1862374" h="1862374" extrusionOk="0">
                <a:moveTo>
                  <a:pt x="0" y="0"/>
                </a:moveTo>
                <a:lnTo>
                  <a:pt x="1862373" y="0"/>
                </a:lnTo>
                <a:lnTo>
                  <a:pt x="1862373" y="1862373"/>
                </a:lnTo>
                <a:lnTo>
                  <a:pt x="0" y="1862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80" name="Google Shape;680;p30"/>
          <p:cNvSpPr/>
          <p:nvPr/>
        </p:nvSpPr>
        <p:spPr>
          <a:xfrm rot="-538641">
            <a:off x="16075918" y="4107027"/>
            <a:ext cx="1319152" cy="951556"/>
          </a:xfrm>
          <a:custGeom>
            <a:avLst/>
            <a:gdLst/>
            <a:ahLst/>
            <a:cxnLst/>
            <a:rect l="l" t="t" r="r" b="b"/>
            <a:pathLst>
              <a:path w="1319152" h="951556" extrusionOk="0">
                <a:moveTo>
                  <a:pt x="0" y="0"/>
                </a:moveTo>
                <a:lnTo>
                  <a:pt x="1319153" y="0"/>
                </a:lnTo>
                <a:lnTo>
                  <a:pt x="1319153" y="951556"/>
                </a:lnTo>
                <a:lnTo>
                  <a:pt x="0" y="951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81" name="Google Shape;681;p30"/>
          <p:cNvSpPr/>
          <p:nvPr/>
        </p:nvSpPr>
        <p:spPr>
          <a:xfrm rot="-458134">
            <a:off x="15351781" y="7210546"/>
            <a:ext cx="1968084" cy="2259232"/>
          </a:xfrm>
          <a:custGeom>
            <a:avLst/>
            <a:gdLst/>
            <a:ahLst/>
            <a:cxnLst/>
            <a:rect l="l" t="t" r="r" b="b"/>
            <a:pathLst>
              <a:path w="1968084" h="2259232" extrusionOk="0">
                <a:moveTo>
                  <a:pt x="0" y="0"/>
                </a:moveTo>
                <a:lnTo>
                  <a:pt x="1968084" y="0"/>
                </a:lnTo>
                <a:lnTo>
                  <a:pt x="1968084" y="2259232"/>
                </a:lnTo>
                <a:lnTo>
                  <a:pt x="0" y="22592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82" name="Google Shape;682;p30"/>
          <p:cNvSpPr txBox="1"/>
          <p:nvPr/>
        </p:nvSpPr>
        <p:spPr>
          <a:xfrm>
            <a:off x="483881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A</a:t>
            </a:r>
            <a:endParaRPr/>
          </a:p>
        </p:txBody>
      </p:sp>
      <p:sp>
        <p:nvSpPr>
          <p:cNvPr id="683" name="Google Shape;683;p30"/>
          <p:cNvSpPr txBox="1"/>
          <p:nvPr/>
        </p:nvSpPr>
        <p:spPr>
          <a:xfrm>
            <a:off x="817149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B</a:t>
            </a:r>
            <a:endParaRPr/>
          </a:p>
        </p:txBody>
      </p:sp>
      <p:sp>
        <p:nvSpPr>
          <p:cNvPr id="684" name="Google Shape;684;p30"/>
          <p:cNvSpPr txBox="1"/>
          <p:nvPr/>
        </p:nvSpPr>
        <p:spPr>
          <a:xfrm>
            <a:off x="11501632" y="6574436"/>
            <a:ext cx="573728" cy="62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77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rPr>
              <a:t>C</a:t>
            </a:r>
            <a:endParaRPr/>
          </a:p>
        </p:txBody>
      </p:sp>
      <p:sp>
        <p:nvSpPr>
          <p:cNvPr id="685" name="Google Shape;685;p30"/>
          <p:cNvSpPr txBox="1"/>
          <p:nvPr/>
        </p:nvSpPr>
        <p:spPr>
          <a:xfrm>
            <a:off x="2596983" y="3546880"/>
            <a:ext cx="10239224" cy="5016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Mathletics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(always use a pencil and paper to make jottings) or use real life objects to help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Minute </a:t>
            </a: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App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Mathsbot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(online manipulatives)</a:t>
            </a:r>
            <a:endParaRPr dirty="0"/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Topmarks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(different topics)</a:t>
            </a:r>
            <a:endParaRPr dirty="0"/>
          </a:p>
          <a:p>
            <a:pPr marL="4572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Nrich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(challenging tasks)</a:t>
            </a:r>
            <a:endParaRPr dirty="0"/>
          </a:p>
        </p:txBody>
      </p:sp>
      <p:sp>
        <p:nvSpPr>
          <p:cNvPr id="686" name="Google Shape;686;p30"/>
          <p:cNvSpPr txBox="1"/>
          <p:nvPr/>
        </p:nvSpPr>
        <p:spPr>
          <a:xfrm>
            <a:off x="2133599" y="2195643"/>
            <a:ext cx="13171103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Useful Websites you can use at home</a:t>
            </a:r>
            <a:endParaRPr sz="6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87" name="Google Shape;687;p30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105344" y="5112915"/>
            <a:ext cx="5367920" cy="2616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1045</Words>
  <Application>Microsoft Office PowerPoint</Application>
  <PresentationFormat>Custom</PresentationFormat>
  <Paragraphs>288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Sniglet</vt:lpstr>
      <vt:lpstr>Calibri</vt:lpstr>
      <vt:lpstr>Arial</vt:lpstr>
      <vt:lpstr>Courier New</vt:lpstr>
      <vt:lpstr>Noto Sans Symbols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Camish</dc:creator>
  <cp:lastModifiedBy>Sarah Camish</cp:lastModifiedBy>
  <cp:revision>2</cp:revision>
  <dcterms:created xsi:type="dcterms:W3CDTF">2006-08-16T00:00:00Z</dcterms:created>
  <dcterms:modified xsi:type="dcterms:W3CDTF">2024-11-18T13:11:19Z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0x010100104A99547516CF4F9D5A2D35E820548A</vt:lpwstr>
  </property>
</Properties>
</file>